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25"/>
  </p:notesMasterIdLst>
  <p:sldIdLst>
    <p:sldId id="256" r:id="rId2"/>
    <p:sldId id="278" r:id="rId3"/>
    <p:sldId id="257" r:id="rId4"/>
    <p:sldId id="258" r:id="rId5"/>
    <p:sldId id="277" r:id="rId6"/>
    <p:sldId id="259" r:id="rId7"/>
    <p:sldId id="269" r:id="rId8"/>
    <p:sldId id="271" r:id="rId9"/>
    <p:sldId id="272" r:id="rId10"/>
    <p:sldId id="261" r:id="rId11"/>
    <p:sldId id="279" r:id="rId12"/>
    <p:sldId id="262" r:id="rId13"/>
    <p:sldId id="276" r:id="rId14"/>
    <p:sldId id="275" r:id="rId15"/>
    <p:sldId id="273" r:id="rId16"/>
    <p:sldId id="264" r:id="rId17"/>
    <p:sldId id="274" r:id="rId18"/>
    <p:sldId id="270" r:id="rId19"/>
    <p:sldId id="267" r:id="rId20"/>
    <p:sldId id="265" r:id="rId21"/>
    <p:sldId id="266" r:id="rId22"/>
    <p:sldId id="280" r:id="rId23"/>
    <p:sldId id="26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650D"/>
    <a:srgbClr val="66AEE7"/>
    <a:srgbClr val="56B4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72399"/>
  </p:normalViewPr>
  <p:slideViewPr>
    <p:cSldViewPr snapToGrid="0" snapToObjects="1">
      <p:cViewPr varScale="1">
        <p:scale>
          <a:sx n="59" d="100"/>
          <a:sy n="59" d="100"/>
        </p:scale>
        <p:origin x="14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Kellett, RECE" userId="9d3ca337-e161-42a0-ba61-172d05f5020f" providerId="ADAL" clId="{34CDDFB1-BB3C-4D59-8810-25E596A5B473}"/>
    <pc:docChg chg="modSld">
      <pc:chgData name="Rebecca Kellett, RECE" userId="9d3ca337-e161-42a0-ba61-172d05f5020f" providerId="ADAL" clId="{34CDDFB1-BB3C-4D59-8810-25E596A5B473}" dt="2024-12-16T20:04:45.381" v="17" actId="20577"/>
      <pc:docMkLst>
        <pc:docMk/>
      </pc:docMkLst>
      <pc:sldChg chg="modNotesTx">
        <pc:chgData name="Rebecca Kellett, RECE" userId="9d3ca337-e161-42a0-ba61-172d05f5020f" providerId="ADAL" clId="{34CDDFB1-BB3C-4D59-8810-25E596A5B473}" dt="2024-12-16T20:02:09.477" v="0" actId="20577"/>
        <pc:sldMkLst>
          <pc:docMk/>
          <pc:sldMk cId="1758727248" sldId="256"/>
        </pc:sldMkLst>
      </pc:sldChg>
      <pc:sldChg chg="modNotesTx">
        <pc:chgData name="Rebecca Kellett, RECE" userId="9d3ca337-e161-42a0-ba61-172d05f5020f" providerId="ADAL" clId="{34CDDFB1-BB3C-4D59-8810-25E596A5B473}" dt="2024-12-16T20:02:16.860" v="1" actId="20577"/>
        <pc:sldMkLst>
          <pc:docMk/>
          <pc:sldMk cId="2854096272" sldId="257"/>
        </pc:sldMkLst>
      </pc:sldChg>
      <pc:sldChg chg="modNotesTx">
        <pc:chgData name="Rebecca Kellett, RECE" userId="9d3ca337-e161-42a0-ba61-172d05f5020f" providerId="ADAL" clId="{34CDDFB1-BB3C-4D59-8810-25E596A5B473}" dt="2024-12-16T20:02:23.617" v="2" actId="20577"/>
        <pc:sldMkLst>
          <pc:docMk/>
          <pc:sldMk cId="592541937" sldId="258"/>
        </pc:sldMkLst>
      </pc:sldChg>
      <pc:sldChg chg="modNotesTx">
        <pc:chgData name="Rebecca Kellett, RECE" userId="9d3ca337-e161-42a0-ba61-172d05f5020f" providerId="ADAL" clId="{34CDDFB1-BB3C-4D59-8810-25E596A5B473}" dt="2024-12-16T20:02:39.993" v="4" actId="6549"/>
        <pc:sldMkLst>
          <pc:docMk/>
          <pc:sldMk cId="249121134" sldId="259"/>
        </pc:sldMkLst>
      </pc:sldChg>
      <pc:sldChg chg="modNotesTx">
        <pc:chgData name="Rebecca Kellett, RECE" userId="9d3ca337-e161-42a0-ba61-172d05f5020f" providerId="ADAL" clId="{34CDDFB1-BB3C-4D59-8810-25E596A5B473}" dt="2024-12-16T20:03:02.350" v="7" actId="20577"/>
        <pc:sldMkLst>
          <pc:docMk/>
          <pc:sldMk cId="2486731789" sldId="261"/>
        </pc:sldMkLst>
      </pc:sldChg>
      <pc:sldChg chg="modNotesTx">
        <pc:chgData name="Rebecca Kellett, RECE" userId="9d3ca337-e161-42a0-ba61-172d05f5020f" providerId="ADAL" clId="{34CDDFB1-BB3C-4D59-8810-25E596A5B473}" dt="2024-12-16T20:03:23.149" v="9" actId="20577"/>
        <pc:sldMkLst>
          <pc:docMk/>
          <pc:sldMk cId="2215114917" sldId="262"/>
        </pc:sldMkLst>
      </pc:sldChg>
      <pc:sldChg chg="modNotesTx">
        <pc:chgData name="Rebecca Kellett, RECE" userId="9d3ca337-e161-42a0-ba61-172d05f5020f" providerId="ADAL" clId="{34CDDFB1-BB3C-4D59-8810-25E596A5B473}" dt="2024-12-16T20:03:53.214" v="13" actId="20577"/>
        <pc:sldMkLst>
          <pc:docMk/>
          <pc:sldMk cId="1898802747" sldId="264"/>
        </pc:sldMkLst>
      </pc:sldChg>
      <pc:sldChg chg="modNotesTx">
        <pc:chgData name="Rebecca Kellett, RECE" userId="9d3ca337-e161-42a0-ba61-172d05f5020f" providerId="ADAL" clId="{34CDDFB1-BB3C-4D59-8810-25E596A5B473}" dt="2024-12-16T20:04:45.381" v="17" actId="20577"/>
        <pc:sldMkLst>
          <pc:docMk/>
          <pc:sldMk cId="3668595452" sldId="266"/>
        </pc:sldMkLst>
      </pc:sldChg>
      <pc:sldChg chg="modNotesTx">
        <pc:chgData name="Rebecca Kellett, RECE" userId="9d3ca337-e161-42a0-ba61-172d05f5020f" providerId="ADAL" clId="{34CDDFB1-BB3C-4D59-8810-25E596A5B473}" dt="2024-12-16T20:04:18.296" v="16" actId="20577"/>
        <pc:sldMkLst>
          <pc:docMk/>
          <pc:sldMk cId="2086828162" sldId="267"/>
        </pc:sldMkLst>
      </pc:sldChg>
      <pc:sldChg chg="modNotesTx">
        <pc:chgData name="Rebecca Kellett, RECE" userId="9d3ca337-e161-42a0-ba61-172d05f5020f" providerId="ADAL" clId="{34CDDFB1-BB3C-4D59-8810-25E596A5B473}" dt="2024-12-16T20:02:47.658" v="5" actId="20577"/>
        <pc:sldMkLst>
          <pc:docMk/>
          <pc:sldMk cId="1507149336" sldId="269"/>
        </pc:sldMkLst>
      </pc:sldChg>
      <pc:sldChg chg="modNotesTx">
        <pc:chgData name="Rebecca Kellett, RECE" userId="9d3ca337-e161-42a0-ba61-172d05f5020f" providerId="ADAL" clId="{34CDDFB1-BB3C-4D59-8810-25E596A5B473}" dt="2024-12-16T20:04:11.571" v="15" actId="20577"/>
        <pc:sldMkLst>
          <pc:docMk/>
          <pc:sldMk cId="3889993661" sldId="270"/>
        </pc:sldMkLst>
      </pc:sldChg>
      <pc:sldChg chg="modNotesTx">
        <pc:chgData name="Rebecca Kellett, RECE" userId="9d3ca337-e161-42a0-ba61-172d05f5020f" providerId="ADAL" clId="{34CDDFB1-BB3C-4D59-8810-25E596A5B473}" dt="2024-12-16T20:02:52.642" v="6" actId="20577"/>
        <pc:sldMkLst>
          <pc:docMk/>
          <pc:sldMk cId="1415548211" sldId="271"/>
        </pc:sldMkLst>
      </pc:sldChg>
      <pc:sldChg chg="modNotesTx">
        <pc:chgData name="Rebecca Kellett, RECE" userId="9d3ca337-e161-42a0-ba61-172d05f5020f" providerId="ADAL" clId="{34CDDFB1-BB3C-4D59-8810-25E596A5B473}" dt="2024-12-16T20:03:44.557" v="12" actId="20577"/>
        <pc:sldMkLst>
          <pc:docMk/>
          <pc:sldMk cId="3632543202" sldId="273"/>
        </pc:sldMkLst>
      </pc:sldChg>
      <pc:sldChg chg="modNotesTx">
        <pc:chgData name="Rebecca Kellett, RECE" userId="9d3ca337-e161-42a0-ba61-172d05f5020f" providerId="ADAL" clId="{34CDDFB1-BB3C-4D59-8810-25E596A5B473}" dt="2024-12-16T20:04:05.286" v="14" actId="20577"/>
        <pc:sldMkLst>
          <pc:docMk/>
          <pc:sldMk cId="1998647868" sldId="274"/>
        </pc:sldMkLst>
      </pc:sldChg>
      <pc:sldChg chg="modNotesTx">
        <pc:chgData name="Rebecca Kellett, RECE" userId="9d3ca337-e161-42a0-ba61-172d05f5020f" providerId="ADAL" clId="{34CDDFB1-BB3C-4D59-8810-25E596A5B473}" dt="2024-12-16T20:03:38.160" v="11" actId="20577"/>
        <pc:sldMkLst>
          <pc:docMk/>
          <pc:sldMk cId="1668299556" sldId="275"/>
        </pc:sldMkLst>
      </pc:sldChg>
      <pc:sldChg chg="modNotesTx">
        <pc:chgData name="Rebecca Kellett, RECE" userId="9d3ca337-e161-42a0-ba61-172d05f5020f" providerId="ADAL" clId="{34CDDFB1-BB3C-4D59-8810-25E596A5B473}" dt="2024-12-16T20:03:29.307" v="10" actId="20577"/>
        <pc:sldMkLst>
          <pc:docMk/>
          <pc:sldMk cId="1458138858" sldId="276"/>
        </pc:sldMkLst>
      </pc:sldChg>
      <pc:sldChg chg="modNotesTx">
        <pc:chgData name="Rebecca Kellett, RECE" userId="9d3ca337-e161-42a0-ba61-172d05f5020f" providerId="ADAL" clId="{34CDDFB1-BB3C-4D59-8810-25E596A5B473}" dt="2024-12-16T20:02:32.780" v="3" actId="20577"/>
        <pc:sldMkLst>
          <pc:docMk/>
          <pc:sldMk cId="4248597385" sldId="277"/>
        </pc:sldMkLst>
      </pc:sldChg>
      <pc:sldChg chg="modNotesTx">
        <pc:chgData name="Rebecca Kellett, RECE" userId="9d3ca337-e161-42a0-ba61-172d05f5020f" providerId="ADAL" clId="{34CDDFB1-BB3C-4D59-8810-25E596A5B473}" dt="2024-12-16T20:03:09.696" v="8" actId="20577"/>
        <pc:sldMkLst>
          <pc:docMk/>
          <pc:sldMk cId="197457919"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64B338-F5FB-6C4A-B661-B3BA7EE5631C}" type="datetimeFigureOut">
              <a:rPr lang="en-US" smtClean="0"/>
              <a:t>12/16/2024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50EA7-6B5B-2D44-A47C-3F55A0314DA2}" type="slidenum">
              <a:rPr lang="en-US" smtClean="0"/>
              <a:t>‹#›</a:t>
            </a:fld>
            <a:endParaRPr lang="en-US"/>
          </a:p>
        </p:txBody>
      </p:sp>
    </p:spTree>
    <p:extLst>
      <p:ext uri="{BB962C8B-B14F-4D97-AF65-F5344CB8AC3E}">
        <p14:creationId xmlns:p14="http://schemas.microsoft.com/office/powerpoint/2010/main" val="2178393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a:t>
            </a:fld>
            <a:endParaRPr lang="en-US"/>
          </a:p>
        </p:txBody>
      </p:sp>
    </p:spTree>
    <p:extLst>
      <p:ext uri="{BB962C8B-B14F-4D97-AF65-F5344CB8AC3E}">
        <p14:creationId xmlns:p14="http://schemas.microsoft.com/office/powerpoint/2010/main" val="2378533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3</a:t>
            </a:fld>
            <a:endParaRPr lang="en-US"/>
          </a:p>
        </p:txBody>
      </p:sp>
    </p:spTree>
    <p:extLst>
      <p:ext uri="{BB962C8B-B14F-4D97-AF65-F5344CB8AC3E}">
        <p14:creationId xmlns:p14="http://schemas.microsoft.com/office/powerpoint/2010/main" val="3386888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4</a:t>
            </a:fld>
            <a:endParaRPr lang="en-US"/>
          </a:p>
        </p:txBody>
      </p:sp>
    </p:spTree>
    <p:extLst>
      <p:ext uri="{BB962C8B-B14F-4D97-AF65-F5344CB8AC3E}">
        <p14:creationId xmlns:p14="http://schemas.microsoft.com/office/powerpoint/2010/main" val="3920710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5</a:t>
            </a:fld>
            <a:endParaRPr lang="en-US"/>
          </a:p>
        </p:txBody>
      </p:sp>
    </p:spTree>
    <p:extLst>
      <p:ext uri="{BB962C8B-B14F-4D97-AF65-F5344CB8AC3E}">
        <p14:creationId xmlns:p14="http://schemas.microsoft.com/office/powerpoint/2010/main" val="3705730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6</a:t>
            </a:fld>
            <a:endParaRPr lang="en-US"/>
          </a:p>
        </p:txBody>
      </p:sp>
    </p:spTree>
    <p:extLst>
      <p:ext uri="{BB962C8B-B14F-4D97-AF65-F5344CB8AC3E}">
        <p14:creationId xmlns:p14="http://schemas.microsoft.com/office/powerpoint/2010/main" val="700497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7</a:t>
            </a:fld>
            <a:endParaRPr lang="en-US"/>
          </a:p>
        </p:txBody>
      </p:sp>
    </p:spTree>
    <p:extLst>
      <p:ext uri="{BB962C8B-B14F-4D97-AF65-F5344CB8AC3E}">
        <p14:creationId xmlns:p14="http://schemas.microsoft.com/office/powerpoint/2010/main" val="2240624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8</a:t>
            </a:fld>
            <a:endParaRPr lang="en-US"/>
          </a:p>
        </p:txBody>
      </p:sp>
    </p:spTree>
    <p:extLst>
      <p:ext uri="{BB962C8B-B14F-4D97-AF65-F5344CB8AC3E}">
        <p14:creationId xmlns:p14="http://schemas.microsoft.com/office/powerpoint/2010/main" val="1918193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9</a:t>
            </a:fld>
            <a:endParaRPr lang="en-US"/>
          </a:p>
        </p:txBody>
      </p:sp>
    </p:spTree>
    <p:extLst>
      <p:ext uri="{BB962C8B-B14F-4D97-AF65-F5344CB8AC3E}">
        <p14:creationId xmlns:p14="http://schemas.microsoft.com/office/powerpoint/2010/main" val="634624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10</a:t>
            </a:fld>
            <a:endParaRPr lang="en-US"/>
          </a:p>
        </p:txBody>
      </p:sp>
    </p:spTree>
    <p:extLst>
      <p:ext uri="{BB962C8B-B14F-4D97-AF65-F5344CB8AC3E}">
        <p14:creationId xmlns:p14="http://schemas.microsoft.com/office/powerpoint/2010/main" val="3729706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11</a:t>
            </a:fld>
            <a:endParaRPr lang="en-US"/>
          </a:p>
        </p:txBody>
      </p:sp>
    </p:spTree>
    <p:extLst>
      <p:ext uri="{BB962C8B-B14F-4D97-AF65-F5344CB8AC3E}">
        <p14:creationId xmlns:p14="http://schemas.microsoft.com/office/powerpoint/2010/main" val="1201555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12</a:t>
            </a:fld>
            <a:endParaRPr lang="en-US"/>
          </a:p>
        </p:txBody>
      </p:sp>
    </p:spTree>
    <p:extLst>
      <p:ext uri="{BB962C8B-B14F-4D97-AF65-F5344CB8AC3E}">
        <p14:creationId xmlns:p14="http://schemas.microsoft.com/office/powerpoint/2010/main" val="538772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13</a:t>
            </a:fld>
            <a:endParaRPr lang="en-US"/>
          </a:p>
        </p:txBody>
      </p:sp>
    </p:spTree>
    <p:extLst>
      <p:ext uri="{BB962C8B-B14F-4D97-AF65-F5344CB8AC3E}">
        <p14:creationId xmlns:p14="http://schemas.microsoft.com/office/powerpoint/2010/main" val="521551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14</a:t>
            </a:fld>
            <a:endParaRPr lang="en-US"/>
          </a:p>
        </p:txBody>
      </p:sp>
    </p:spTree>
    <p:extLst>
      <p:ext uri="{BB962C8B-B14F-4D97-AF65-F5344CB8AC3E}">
        <p14:creationId xmlns:p14="http://schemas.microsoft.com/office/powerpoint/2010/main" val="1837162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15</a:t>
            </a:fld>
            <a:endParaRPr lang="en-US"/>
          </a:p>
        </p:txBody>
      </p:sp>
    </p:spTree>
    <p:extLst>
      <p:ext uri="{BB962C8B-B14F-4D97-AF65-F5344CB8AC3E}">
        <p14:creationId xmlns:p14="http://schemas.microsoft.com/office/powerpoint/2010/main" val="3238565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16</a:t>
            </a:fld>
            <a:endParaRPr lang="en-US"/>
          </a:p>
        </p:txBody>
      </p:sp>
    </p:spTree>
    <p:extLst>
      <p:ext uri="{BB962C8B-B14F-4D97-AF65-F5344CB8AC3E}">
        <p14:creationId xmlns:p14="http://schemas.microsoft.com/office/powerpoint/2010/main" val="3060046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17</a:t>
            </a:fld>
            <a:endParaRPr lang="en-US"/>
          </a:p>
        </p:txBody>
      </p:sp>
    </p:spTree>
    <p:extLst>
      <p:ext uri="{BB962C8B-B14F-4D97-AF65-F5344CB8AC3E}">
        <p14:creationId xmlns:p14="http://schemas.microsoft.com/office/powerpoint/2010/main" val="3330201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18</a:t>
            </a:fld>
            <a:endParaRPr lang="en-US"/>
          </a:p>
        </p:txBody>
      </p:sp>
    </p:spTree>
    <p:extLst>
      <p:ext uri="{BB962C8B-B14F-4D97-AF65-F5344CB8AC3E}">
        <p14:creationId xmlns:p14="http://schemas.microsoft.com/office/powerpoint/2010/main" val="2516667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19</a:t>
            </a:fld>
            <a:endParaRPr lang="en-US"/>
          </a:p>
        </p:txBody>
      </p:sp>
    </p:spTree>
    <p:extLst>
      <p:ext uri="{BB962C8B-B14F-4D97-AF65-F5344CB8AC3E}">
        <p14:creationId xmlns:p14="http://schemas.microsoft.com/office/powerpoint/2010/main" val="3193698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20</a:t>
            </a:fld>
            <a:endParaRPr lang="en-US"/>
          </a:p>
        </p:txBody>
      </p:sp>
    </p:spTree>
    <p:extLst>
      <p:ext uri="{BB962C8B-B14F-4D97-AF65-F5344CB8AC3E}">
        <p14:creationId xmlns:p14="http://schemas.microsoft.com/office/powerpoint/2010/main" val="3748488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21</a:t>
            </a:fld>
            <a:endParaRPr lang="en-US"/>
          </a:p>
        </p:txBody>
      </p:sp>
    </p:spTree>
    <p:extLst>
      <p:ext uri="{BB962C8B-B14F-4D97-AF65-F5344CB8AC3E}">
        <p14:creationId xmlns:p14="http://schemas.microsoft.com/office/powerpoint/2010/main" val="1471754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B50EA7-6B5B-2D44-A47C-3F55A0314DA2}" type="slidenum">
              <a:rPr lang="en-US" smtClean="0"/>
              <a:t>22</a:t>
            </a:fld>
            <a:endParaRPr lang="en-US"/>
          </a:p>
        </p:txBody>
      </p:sp>
    </p:spTree>
    <p:extLst>
      <p:ext uri="{BB962C8B-B14F-4D97-AF65-F5344CB8AC3E}">
        <p14:creationId xmlns:p14="http://schemas.microsoft.com/office/powerpoint/2010/main" val="3123710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12/16/2024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12/16/2024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12/16/2024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12/16/2024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9.xml"/><Relationship Id="rId7" Type="http://schemas.openxmlformats.org/officeDocument/2006/relationships/image" Target="../media/image16.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5.jpeg"/><Relationship Id="rId5" Type="http://schemas.openxmlformats.org/officeDocument/2006/relationships/image" Target="../media/image14.jp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7.xml"/><Relationship Id="rId7" Type="http://schemas.openxmlformats.org/officeDocument/2006/relationships/image" Target="../media/image19.jpe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notesSlide" Target="../notesSlides/notesSlide13.xml"/><Relationship Id="rId9"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image" Target="../media/image21.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childcarecanada.org/documents/child-care-news/16/06/one-five-early-childhood-educators-plan-leave-profession" TargetMode="External"/><Relationship Id="rId2" Type="http://schemas.openxmlformats.org/officeDocument/2006/relationships/hyperlink" Target="https://doi.org/10.1177/0829573516685017" TargetMode="External"/><Relationship Id="rId1" Type="http://schemas.openxmlformats.org/officeDocument/2006/relationships/slideLayout" Target="../slideLayouts/slideLayout6.xml"/><Relationship Id="rId6" Type="http://schemas.openxmlformats.org/officeDocument/2006/relationships/hyperlink" Target="https://www.heart.org/en/news/2022/10/12/how-job-burnout-can-hurt-your-health-and-what-to-do-about-it" TargetMode="External"/><Relationship Id="rId5" Type="http://schemas.openxmlformats.org/officeDocument/2006/relationships/hyperlink" Target="https://www.k12dive.com/news/early-childhood-educators-experiencing-high-burnout-stress/633709/" TargetMode="External"/><Relationship Id="rId4" Type="http://schemas.openxmlformats.org/officeDocument/2006/relationships/hyperlink" Target="https://www.mayoclinic.org/healthy-lifestyle/adult-health/in-depth/burnout/art-2004664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20216-E9A1-6A44-A912-6B9268A3488F}"/>
              </a:ext>
            </a:extLst>
          </p:cNvPr>
          <p:cNvSpPr>
            <a:spLocks noGrp="1"/>
          </p:cNvSpPr>
          <p:nvPr>
            <p:ph type="ctrTitle"/>
          </p:nvPr>
        </p:nvSpPr>
        <p:spPr/>
        <p:txBody>
          <a:bodyPr/>
          <a:lstStyle/>
          <a:p>
            <a:r>
              <a:rPr lang="en-US" dirty="0"/>
              <a:t>Health &amp; Wellness resources</a:t>
            </a:r>
          </a:p>
        </p:txBody>
      </p:sp>
      <p:sp>
        <p:nvSpPr>
          <p:cNvPr id="3" name="Subtitle 2">
            <a:extLst>
              <a:ext uri="{FF2B5EF4-FFF2-40B4-BE49-F238E27FC236}">
                <a16:creationId xmlns:a16="http://schemas.microsoft.com/office/drawing/2014/main" id="{4C459712-A7AA-B345-8E35-9049062B2239}"/>
              </a:ext>
            </a:extLst>
          </p:cNvPr>
          <p:cNvSpPr>
            <a:spLocks noGrp="1"/>
          </p:cNvSpPr>
          <p:nvPr>
            <p:ph type="subTitle" idx="1"/>
          </p:nvPr>
        </p:nvSpPr>
        <p:spPr/>
        <p:txBody>
          <a:bodyPr/>
          <a:lstStyle/>
          <a:p>
            <a:r>
              <a:rPr lang="en-US" dirty="0">
                <a:solidFill>
                  <a:schemeClr val="bg1"/>
                </a:solidFill>
              </a:rPr>
              <a:t>By: Jaimie Rainville, Trent University Student placement</a:t>
            </a:r>
            <a:br>
              <a:rPr lang="en-US" dirty="0">
                <a:solidFill>
                  <a:schemeClr val="bg1"/>
                </a:solidFill>
              </a:rPr>
            </a:br>
            <a:r>
              <a:rPr lang="en-US" dirty="0">
                <a:solidFill>
                  <a:schemeClr val="bg1"/>
                </a:solidFill>
              </a:rPr>
              <a:t>Completed for: ELQI</a:t>
            </a:r>
          </a:p>
        </p:txBody>
      </p:sp>
      <p:pic>
        <p:nvPicPr>
          <p:cNvPr id="8" name="Recorded Sound">
            <a:hlinkClick r:id="" action="ppaction://media"/>
            <a:extLst>
              <a:ext uri="{FF2B5EF4-FFF2-40B4-BE49-F238E27FC236}">
                <a16:creationId xmlns:a16="http://schemas.microsoft.com/office/drawing/2014/main" id="{C521AA6D-436B-0E6C-67E8-62D8D24161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4525" y="5882005"/>
            <a:ext cx="487363" cy="487363"/>
          </a:xfrm>
          <a:prstGeom prst="rect">
            <a:avLst/>
          </a:prstGeom>
        </p:spPr>
      </p:pic>
    </p:spTree>
    <p:extLst>
      <p:ext uri="{BB962C8B-B14F-4D97-AF65-F5344CB8AC3E}">
        <p14:creationId xmlns:p14="http://schemas.microsoft.com/office/powerpoint/2010/main" val="175872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8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20216-E9A1-6A44-A912-6B9268A3488F}"/>
              </a:ext>
            </a:extLst>
          </p:cNvPr>
          <p:cNvSpPr>
            <a:spLocks noGrp="1"/>
          </p:cNvSpPr>
          <p:nvPr>
            <p:ph type="ctrTitle"/>
          </p:nvPr>
        </p:nvSpPr>
        <p:spPr>
          <a:xfrm>
            <a:off x="2695194" y="572011"/>
            <a:ext cx="7656342" cy="975434"/>
          </a:xfrm>
        </p:spPr>
        <p:txBody>
          <a:bodyPr>
            <a:normAutofit/>
          </a:bodyPr>
          <a:lstStyle/>
          <a:p>
            <a:r>
              <a:rPr lang="en-US" dirty="0"/>
              <a:t>Overview of project</a:t>
            </a:r>
          </a:p>
        </p:txBody>
      </p:sp>
      <p:sp>
        <p:nvSpPr>
          <p:cNvPr id="6" name="TextBox 5">
            <a:extLst>
              <a:ext uri="{FF2B5EF4-FFF2-40B4-BE49-F238E27FC236}">
                <a16:creationId xmlns:a16="http://schemas.microsoft.com/office/drawing/2014/main" id="{C04CB3A1-FD9A-CA46-9A80-01C139A251DA}"/>
              </a:ext>
            </a:extLst>
          </p:cNvPr>
          <p:cNvSpPr txBox="1"/>
          <p:nvPr/>
        </p:nvSpPr>
        <p:spPr>
          <a:xfrm>
            <a:off x="3141645" y="2026764"/>
            <a:ext cx="7757101" cy="4985980"/>
          </a:xfrm>
          <a:prstGeom prst="rect">
            <a:avLst/>
          </a:prstGeom>
          <a:noFill/>
        </p:spPr>
        <p:txBody>
          <a:bodyPr wrap="square" rtlCol="0">
            <a:spAutoFit/>
          </a:bodyPr>
          <a:lstStyle/>
          <a:p>
            <a:pPr marL="342900" indent="-342900">
              <a:buFont typeface="+mj-lt"/>
              <a:buAutoNum type="arabicPeriod"/>
            </a:pPr>
            <a:r>
              <a:rPr lang="en-US" sz="2000" b="1" dirty="0">
                <a:solidFill>
                  <a:srgbClr val="002060"/>
                </a:solidFill>
              </a:rPr>
              <a:t>Complex roles &amp; responsibilities of educators</a:t>
            </a:r>
          </a:p>
          <a:p>
            <a:pPr marL="342900" indent="-342900">
              <a:buFont typeface="+mj-lt"/>
              <a:buAutoNum type="arabicPeriod"/>
            </a:pPr>
            <a:r>
              <a:rPr lang="en-US" sz="2000" b="1" dirty="0">
                <a:solidFill>
                  <a:srgbClr val="002060"/>
                </a:solidFill>
              </a:rPr>
              <a:t>Impact of stress &amp; Burnout</a:t>
            </a:r>
          </a:p>
          <a:p>
            <a:pPr marL="342900" indent="-342900">
              <a:buFont typeface="+mj-lt"/>
              <a:buAutoNum type="arabicPeriod"/>
            </a:pPr>
            <a:r>
              <a:rPr lang="en-US" sz="2000" b="1" dirty="0">
                <a:solidFill>
                  <a:srgbClr val="002060"/>
                </a:solidFill>
              </a:rPr>
              <a:t>Burnout stages, signs &amp; symptoms</a:t>
            </a:r>
          </a:p>
          <a:p>
            <a:pPr marL="342900" indent="-342900">
              <a:buFont typeface="+mj-lt"/>
              <a:buAutoNum type="arabicPeriod"/>
            </a:pPr>
            <a:r>
              <a:rPr lang="en-US" sz="2000" b="1" dirty="0">
                <a:solidFill>
                  <a:srgbClr val="002060"/>
                </a:solidFill>
              </a:rPr>
              <a:t>Statistics within your community</a:t>
            </a:r>
          </a:p>
          <a:p>
            <a:pPr marL="342900" indent="-342900">
              <a:buFont typeface="+mj-lt"/>
              <a:buAutoNum type="arabicPeriod"/>
            </a:pPr>
            <a:r>
              <a:rPr lang="en-US" sz="2000" b="1" dirty="0">
                <a:solidFill>
                  <a:srgbClr val="002060"/>
                </a:solidFill>
              </a:rPr>
              <a:t>Well-being resources</a:t>
            </a:r>
          </a:p>
          <a:p>
            <a:pPr marL="342900" indent="-342900">
              <a:buFont typeface="+mj-lt"/>
              <a:buAutoNum type="arabicPeriod"/>
            </a:pPr>
            <a:r>
              <a:rPr lang="en-US" sz="2000" b="1" dirty="0">
                <a:solidFill>
                  <a:srgbClr val="002060"/>
                </a:solidFill>
              </a:rPr>
              <a:t>Belonging resources</a:t>
            </a:r>
          </a:p>
          <a:p>
            <a:pPr marL="342900" indent="-342900">
              <a:buFont typeface="+mj-lt"/>
              <a:buAutoNum type="arabicPeriod"/>
            </a:pPr>
            <a:r>
              <a:rPr lang="en-US" sz="2000" b="1" dirty="0">
                <a:solidFill>
                  <a:srgbClr val="002060"/>
                </a:solidFill>
              </a:rPr>
              <a:t>Engagement resources</a:t>
            </a:r>
          </a:p>
          <a:p>
            <a:pPr marL="342900" indent="-342900">
              <a:buFont typeface="+mj-lt"/>
              <a:buAutoNum type="arabicPeriod"/>
            </a:pPr>
            <a:r>
              <a:rPr lang="en-US" sz="2000" b="1" dirty="0">
                <a:solidFill>
                  <a:srgbClr val="002060"/>
                </a:solidFill>
              </a:rPr>
              <a:t>Expression resources</a:t>
            </a:r>
          </a:p>
          <a:p>
            <a:pPr marL="342900" indent="-342900">
              <a:buFont typeface="+mj-lt"/>
              <a:buAutoNum type="arabicPeriod"/>
            </a:pPr>
            <a:r>
              <a:rPr lang="en-US" sz="2000" b="1" dirty="0">
                <a:solidFill>
                  <a:srgbClr val="002060"/>
                </a:solidFill>
              </a:rPr>
              <a:t>Other resources (free &amp; paid)</a:t>
            </a:r>
          </a:p>
          <a:p>
            <a:pPr marL="342900" indent="-342900">
              <a:buFont typeface="+mj-lt"/>
              <a:buAutoNum type="arabicPeriod"/>
            </a:pPr>
            <a:r>
              <a:rPr lang="en-US" sz="2000" b="1" dirty="0">
                <a:solidFill>
                  <a:srgbClr val="002060"/>
                </a:solidFill>
              </a:rPr>
              <a:t> Kawartha Lakes &amp; Haliburton mental health crisis resources</a:t>
            </a:r>
          </a:p>
          <a:p>
            <a:pPr marL="342900" indent="-342900">
              <a:buFont typeface="+mj-lt"/>
              <a:buAutoNum type="arabicPeriod"/>
            </a:pPr>
            <a:r>
              <a:rPr lang="en-US" sz="2000" b="1" dirty="0">
                <a:solidFill>
                  <a:srgbClr val="002060"/>
                </a:solidFill>
              </a:rPr>
              <a:t> Finding the right counsellor</a:t>
            </a:r>
          </a:p>
          <a:p>
            <a:pPr marL="342900" indent="-342900">
              <a:buFont typeface="+mj-lt"/>
              <a:buAutoNum type="arabicPeriod"/>
            </a:pPr>
            <a:r>
              <a:rPr lang="en-US" sz="2000" b="1" dirty="0">
                <a:solidFill>
                  <a:srgbClr val="002060"/>
                </a:solidFill>
              </a:rPr>
              <a:t> Advice from other educators in your community</a:t>
            </a:r>
          </a:p>
          <a:p>
            <a:pPr marL="342900" indent="-342900">
              <a:buFont typeface="+mj-lt"/>
              <a:buAutoNum type="arabicPeriod"/>
            </a:pPr>
            <a:endParaRPr lang="en-US" sz="2000" dirty="0">
              <a:solidFill>
                <a:schemeClr val="bg1"/>
              </a:solidFill>
            </a:endParaRPr>
          </a:p>
          <a:p>
            <a:pPr marL="342900" indent="-342900">
              <a:buFont typeface="+mj-lt"/>
              <a:buAutoNum type="arabicPeriod"/>
            </a:pPr>
            <a:endParaRPr lang="en-US" sz="2000" dirty="0">
              <a:solidFill>
                <a:schemeClr val="bg1"/>
              </a:solidFill>
            </a:endParaRPr>
          </a:p>
          <a:p>
            <a:pPr marL="342900" indent="-342900">
              <a:buFont typeface="+mj-lt"/>
              <a:buAutoNum type="arabicPeriod"/>
            </a:pPr>
            <a:endParaRPr lang="en-US" sz="2000" dirty="0">
              <a:solidFill>
                <a:schemeClr val="bg1"/>
              </a:solidFill>
            </a:endParaRPr>
          </a:p>
          <a:p>
            <a:pPr marL="342900" indent="-342900">
              <a:buFont typeface="+mj-lt"/>
              <a:buAutoNum type="arabicPeriod"/>
            </a:pPr>
            <a:endParaRPr lang="en-US" dirty="0"/>
          </a:p>
        </p:txBody>
      </p:sp>
      <p:pic>
        <p:nvPicPr>
          <p:cNvPr id="5" name="Recorded Sound">
            <a:hlinkClick r:id="" action="ppaction://media"/>
            <a:extLst>
              <a:ext uri="{FF2B5EF4-FFF2-40B4-BE49-F238E27FC236}">
                <a16:creationId xmlns:a16="http://schemas.microsoft.com/office/drawing/2014/main" id="{897009E2-E674-6232-9C74-5EC55E9FAB6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8365" y="6003925"/>
            <a:ext cx="487363" cy="487363"/>
          </a:xfrm>
          <a:prstGeom prst="rect">
            <a:avLst/>
          </a:prstGeom>
        </p:spPr>
      </p:pic>
    </p:spTree>
    <p:extLst>
      <p:ext uri="{BB962C8B-B14F-4D97-AF65-F5344CB8AC3E}">
        <p14:creationId xmlns:p14="http://schemas.microsoft.com/office/powerpoint/2010/main" val="88785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7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F4FC-D032-B94E-BBEE-F907526C1DC3}"/>
              </a:ext>
            </a:extLst>
          </p:cNvPr>
          <p:cNvSpPr>
            <a:spLocks noGrp="1"/>
          </p:cNvSpPr>
          <p:nvPr>
            <p:ph type="title"/>
          </p:nvPr>
        </p:nvSpPr>
        <p:spPr>
          <a:xfrm>
            <a:off x="2407419" y="551686"/>
            <a:ext cx="7729728" cy="1188720"/>
          </a:xfrm>
        </p:spPr>
        <p:txBody>
          <a:bodyPr/>
          <a:lstStyle/>
          <a:p>
            <a:r>
              <a:rPr lang="en-US" dirty="0"/>
              <a:t>Educators have complex Roles &amp; Responsibilities</a:t>
            </a:r>
          </a:p>
        </p:txBody>
      </p:sp>
      <p:sp>
        <p:nvSpPr>
          <p:cNvPr id="3" name="TextBox 2">
            <a:extLst>
              <a:ext uri="{FF2B5EF4-FFF2-40B4-BE49-F238E27FC236}">
                <a16:creationId xmlns:a16="http://schemas.microsoft.com/office/drawing/2014/main" id="{D252F505-24B7-6845-9BF3-85B6349AA103}"/>
              </a:ext>
            </a:extLst>
          </p:cNvPr>
          <p:cNvSpPr txBox="1"/>
          <p:nvPr/>
        </p:nvSpPr>
        <p:spPr>
          <a:xfrm>
            <a:off x="1123193" y="2131695"/>
            <a:ext cx="10298180" cy="4401205"/>
          </a:xfrm>
          <a:prstGeom prst="rect">
            <a:avLst/>
          </a:prstGeom>
          <a:noFill/>
        </p:spPr>
        <p:txBody>
          <a:bodyPr wrap="square" rtlCol="0">
            <a:spAutoFit/>
          </a:bodyPr>
          <a:lstStyle/>
          <a:p>
            <a:pPr algn="ctr"/>
            <a:r>
              <a:rPr lang="en-CA" sz="2000" b="1" i="1" dirty="0">
                <a:solidFill>
                  <a:srgbClr val="002060"/>
                </a:solidFill>
              </a:rPr>
              <a:t>“As part of the broader early years system, what you do every day has a lasting impact on children’s learning, development, health, &amp; well-being as they grow &amp; mature in your program”</a:t>
            </a:r>
            <a:r>
              <a:rPr lang="en-CA" sz="2000" b="1" dirty="0">
                <a:solidFill>
                  <a:srgbClr val="002060"/>
                </a:solidFill>
              </a:rPr>
              <a:t> </a:t>
            </a:r>
          </a:p>
          <a:p>
            <a:endParaRPr lang="en-CA" sz="2000" dirty="0"/>
          </a:p>
          <a:p>
            <a:pPr marL="285750" indent="-285750">
              <a:buFont typeface="Arial" panose="020B0604020202020204" pitchFamily="34" charset="0"/>
              <a:buChar char="•"/>
            </a:pPr>
            <a:r>
              <a:rPr lang="en-CA" sz="2000" dirty="0"/>
              <a:t>Although educators play an important role in the success of children, they are often understaffed &amp; underpaid, which leads to increased levels of stress &amp; unfavorable working conditions (Irvine et al., 2016)</a:t>
            </a:r>
          </a:p>
          <a:p>
            <a:pPr marL="285750" indent="-285750">
              <a:buFont typeface="Arial" panose="020B0604020202020204" pitchFamily="34" charset="0"/>
              <a:buChar char="•"/>
            </a:pPr>
            <a:endParaRPr lang="en-CA" sz="2000" dirty="0"/>
          </a:p>
          <a:p>
            <a:pPr marL="285750" indent="-285750">
              <a:buFont typeface="Arial" panose="020B0604020202020204" pitchFamily="34" charset="0"/>
              <a:buChar char="•"/>
            </a:pPr>
            <a:r>
              <a:rPr lang="en-CA" sz="2000" dirty="0"/>
              <a:t>In a survey of 2,300 ECEs, mental health challenges &amp; burnout were reported by 45% of respondents &amp; insufficient staffing levels were reported by 43% of respondents (</a:t>
            </a:r>
            <a:r>
              <a:rPr lang="en-CA" sz="2000" dirty="0" err="1"/>
              <a:t>Modan</a:t>
            </a:r>
            <a:r>
              <a:rPr lang="en-CA" sz="2000" dirty="0"/>
              <a:t>, 2022)</a:t>
            </a:r>
          </a:p>
          <a:p>
            <a:pPr marL="285750" indent="-285750">
              <a:buFont typeface="Arial" panose="020B0604020202020204" pitchFamily="34" charset="0"/>
              <a:buChar char="•"/>
            </a:pPr>
            <a:endParaRPr lang="en-CA" sz="2000" dirty="0"/>
          </a:p>
          <a:p>
            <a:pPr marL="285750" indent="-285750">
              <a:buFont typeface="Arial" panose="020B0604020202020204" pitchFamily="34" charset="0"/>
              <a:buChar char="•"/>
            </a:pPr>
            <a:r>
              <a:rPr lang="en-CA" sz="2000" dirty="0"/>
              <a:t>Limited time to address the needs of children can expend resources &amp; prevent educators from meeting their professional responsibilities which decreases satisfaction rates (Gupta &amp; Simonsen, 2017).</a:t>
            </a:r>
            <a:endParaRPr lang="en-US" sz="2000" dirty="0"/>
          </a:p>
        </p:txBody>
      </p:sp>
      <p:pic>
        <p:nvPicPr>
          <p:cNvPr id="6" name="Recorded Sound">
            <a:hlinkClick r:id="" action="ppaction://media"/>
            <a:extLst>
              <a:ext uri="{FF2B5EF4-FFF2-40B4-BE49-F238E27FC236}">
                <a16:creationId xmlns:a16="http://schemas.microsoft.com/office/drawing/2014/main" id="{69AD6B3B-F39F-B428-FB37-0CEDE62F57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21373" y="6289218"/>
            <a:ext cx="487363" cy="487363"/>
          </a:xfrm>
          <a:prstGeom prst="rect">
            <a:avLst/>
          </a:prstGeom>
        </p:spPr>
      </p:pic>
    </p:spTree>
    <p:extLst>
      <p:ext uri="{BB962C8B-B14F-4D97-AF65-F5344CB8AC3E}">
        <p14:creationId xmlns:p14="http://schemas.microsoft.com/office/powerpoint/2010/main" val="2854096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6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F4FC-D032-B94E-BBEE-F907526C1DC3}"/>
              </a:ext>
            </a:extLst>
          </p:cNvPr>
          <p:cNvSpPr>
            <a:spLocks noGrp="1"/>
          </p:cNvSpPr>
          <p:nvPr>
            <p:ph type="title"/>
          </p:nvPr>
        </p:nvSpPr>
        <p:spPr>
          <a:xfrm>
            <a:off x="2334653" y="239339"/>
            <a:ext cx="6895611" cy="967625"/>
          </a:xfrm>
        </p:spPr>
        <p:txBody>
          <a:bodyPr/>
          <a:lstStyle/>
          <a:p>
            <a:r>
              <a:rPr lang="en-US" dirty="0"/>
              <a:t>Impact of stress &amp; burnout</a:t>
            </a:r>
          </a:p>
        </p:txBody>
      </p:sp>
      <p:sp>
        <p:nvSpPr>
          <p:cNvPr id="3" name="TextBox 2">
            <a:extLst>
              <a:ext uri="{FF2B5EF4-FFF2-40B4-BE49-F238E27FC236}">
                <a16:creationId xmlns:a16="http://schemas.microsoft.com/office/drawing/2014/main" id="{30C8F09B-E4D7-274E-9D6A-FCFB85CAC138}"/>
              </a:ext>
            </a:extLst>
          </p:cNvPr>
          <p:cNvSpPr txBox="1"/>
          <p:nvPr/>
        </p:nvSpPr>
        <p:spPr>
          <a:xfrm>
            <a:off x="466623" y="1504426"/>
            <a:ext cx="8471140"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a:t>Work-related burnout has been increasing over the years (</a:t>
            </a:r>
            <a:r>
              <a:rPr lang="en-US" sz="2000" dirty="0" err="1"/>
              <a:t>Precker</a:t>
            </a:r>
            <a:r>
              <a:rPr lang="en-US" sz="2000" dirty="0"/>
              <a:t>, 2022)</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O</a:t>
            </a:r>
            <a:r>
              <a:rPr lang="en-CA" sz="2000" dirty="0" err="1"/>
              <a:t>ccurs</a:t>
            </a:r>
            <a:r>
              <a:rPr lang="en-CA" sz="2000" dirty="0"/>
              <a:t> when an individual’s efforts &amp; coping mechanisms are not enough to combat work related stressors (Gupta &amp; Simonsen, 2017)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WHO defines burnout as “feeling depleted, exhausted, mentally distant or cynical about one’s job, with reduced competence &amp; effectiveness at work” (</a:t>
            </a:r>
            <a:r>
              <a:rPr lang="en-US" sz="2000" dirty="0" err="1"/>
              <a:t>Precker</a:t>
            </a:r>
            <a:r>
              <a:rPr lang="en-US" sz="2000" dirty="0"/>
              <a:t>, 2022)</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b="1" dirty="0">
                <a:solidFill>
                  <a:schemeClr val="accent1">
                    <a:lumMod val="75000"/>
                  </a:schemeClr>
                </a:solidFill>
              </a:rPr>
              <a:t>Health Implications: </a:t>
            </a:r>
            <a:r>
              <a:rPr lang="en-US" sz="2000" dirty="0"/>
              <a:t>Linked to increased cholesterol levels, increased blood pressure, depression, insomnia, coronary heart disease, diabetes, &amp; unhealthy behaviours such as smoking, alcohol &amp; inadequate sleeping patterns, among others (</a:t>
            </a:r>
            <a:r>
              <a:rPr lang="en-US" sz="2000" dirty="0" err="1"/>
              <a:t>Precker</a:t>
            </a:r>
            <a:r>
              <a:rPr lang="en-US" sz="2000" dirty="0"/>
              <a:t>, 2022)</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b="1" dirty="0">
                <a:solidFill>
                  <a:schemeClr val="accent1">
                    <a:lumMod val="75000"/>
                  </a:schemeClr>
                </a:solidFill>
              </a:rPr>
              <a:t>Prevention &amp; early recognition is key</a:t>
            </a:r>
            <a:r>
              <a:rPr lang="en-US" sz="2000" b="1" dirty="0">
                <a:solidFill>
                  <a:srgbClr val="0070C0"/>
                </a:solidFill>
              </a:rPr>
              <a:t>!</a:t>
            </a:r>
          </a:p>
          <a:p>
            <a:pPr marL="742950" lvl="1" indent="-285750">
              <a:buFont typeface="Arial" panose="020B0604020202020204" pitchFamily="34" charset="0"/>
              <a:buChar char="•"/>
            </a:pPr>
            <a:r>
              <a:rPr lang="en-US" sz="2000" dirty="0"/>
              <a:t>Get to know your “normal” &amp; the potential signs/symptoms of burnout</a:t>
            </a:r>
          </a:p>
        </p:txBody>
      </p:sp>
      <p:pic>
        <p:nvPicPr>
          <p:cNvPr id="4" name="Picture 3">
            <a:extLst>
              <a:ext uri="{FF2B5EF4-FFF2-40B4-BE49-F238E27FC236}">
                <a16:creationId xmlns:a16="http://schemas.microsoft.com/office/drawing/2014/main" id="{291BA1A1-8DA4-DE48-8FED-06431CF5F900}"/>
              </a:ext>
            </a:extLst>
          </p:cNvPr>
          <p:cNvPicPr>
            <a:picLocks noChangeAspect="1"/>
          </p:cNvPicPr>
          <p:nvPr/>
        </p:nvPicPr>
        <p:blipFill>
          <a:blip r:embed="rId5"/>
          <a:stretch>
            <a:fillRect/>
          </a:stretch>
        </p:blipFill>
        <p:spPr>
          <a:xfrm>
            <a:off x="9230264" y="1405744"/>
            <a:ext cx="2779548" cy="1884824"/>
          </a:xfrm>
          <a:prstGeom prst="rect">
            <a:avLst/>
          </a:prstGeom>
        </p:spPr>
      </p:pic>
      <p:pic>
        <p:nvPicPr>
          <p:cNvPr id="6" name="Picture 5">
            <a:extLst>
              <a:ext uri="{FF2B5EF4-FFF2-40B4-BE49-F238E27FC236}">
                <a16:creationId xmlns:a16="http://schemas.microsoft.com/office/drawing/2014/main" id="{AA01EF41-FBC9-A342-A272-BC6C7575A871}"/>
              </a:ext>
            </a:extLst>
          </p:cNvPr>
          <p:cNvPicPr>
            <a:picLocks noChangeAspect="1"/>
          </p:cNvPicPr>
          <p:nvPr/>
        </p:nvPicPr>
        <p:blipFill>
          <a:blip r:embed="rId6"/>
          <a:stretch>
            <a:fillRect/>
          </a:stretch>
        </p:blipFill>
        <p:spPr>
          <a:xfrm>
            <a:off x="9230264" y="3864635"/>
            <a:ext cx="2961736" cy="2199736"/>
          </a:xfrm>
          <a:prstGeom prst="rect">
            <a:avLst/>
          </a:prstGeom>
        </p:spPr>
      </p:pic>
      <p:pic>
        <p:nvPicPr>
          <p:cNvPr id="8" name="Recorded Sound">
            <a:hlinkClick r:id="" action="ppaction://media"/>
            <a:extLst>
              <a:ext uri="{FF2B5EF4-FFF2-40B4-BE49-F238E27FC236}">
                <a16:creationId xmlns:a16="http://schemas.microsoft.com/office/drawing/2014/main" id="{BE400A87-1FB4-44EC-FFB1-767CD5A6939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94085" y="6277502"/>
            <a:ext cx="487363" cy="487363"/>
          </a:xfrm>
          <a:prstGeom prst="rect">
            <a:avLst/>
          </a:prstGeom>
        </p:spPr>
      </p:pic>
    </p:spTree>
    <p:extLst>
      <p:ext uri="{BB962C8B-B14F-4D97-AF65-F5344CB8AC3E}">
        <p14:creationId xmlns:p14="http://schemas.microsoft.com/office/powerpoint/2010/main" val="59254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65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228EE-C9AE-754B-87EC-372D0596D820}"/>
              </a:ext>
            </a:extLst>
          </p:cNvPr>
          <p:cNvSpPr>
            <a:spLocks noGrp="1"/>
          </p:cNvSpPr>
          <p:nvPr>
            <p:ph type="title"/>
          </p:nvPr>
        </p:nvSpPr>
        <p:spPr>
          <a:xfrm>
            <a:off x="2386411" y="602382"/>
            <a:ext cx="7729728" cy="1188720"/>
          </a:xfrm>
        </p:spPr>
        <p:txBody>
          <a:bodyPr/>
          <a:lstStyle/>
          <a:p>
            <a:r>
              <a:rPr lang="en-US" dirty="0"/>
              <a:t>Stages, Signs &amp; symptoms</a:t>
            </a:r>
          </a:p>
        </p:txBody>
      </p:sp>
      <p:sp>
        <p:nvSpPr>
          <p:cNvPr id="3" name="TextBox 2">
            <a:extLst>
              <a:ext uri="{FF2B5EF4-FFF2-40B4-BE49-F238E27FC236}">
                <a16:creationId xmlns:a16="http://schemas.microsoft.com/office/drawing/2014/main" id="{D9994421-7946-054F-8B31-C979E2444E1A}"/>
              </a:ext>
            </a:extLst>
          </p:cNvPr>
          <p:cNvSpPr txBox="1"/>
          <p:nvPr/>
        </p:nvSpPr>
        <p:spPr>
          <a:xfrm>
            <a:off x="5910766" y="2016096"/>
            <a:ext cx="6462167" cy="4401205"/>
          </a:xfrm>
          <a:prstGeom prst="rect">
            <a:avLst/>
          </a:prstGeom>
          <a:noFill/>
        </p:spPr>
        <p:txBody>
          <a:bodyPr wrap="square" rtlCol="0">
            <a:spAutoFit/>
          </a:bodyPr>
          <a:lstStyle/>
          <a:p>
            <a:pPr marL="285750" indent="-285750">
              <a:buFont typeface="Arial" panose="020B0604020202020204" pitchFamily="34" charset="0"/>
              <a:buChar char="•"/>
            </a:pPr>
            <a:r>
              <a:rPr lang="en-US" sz="2000" dirty="0"/>
              <a:t>Feeling tired/low energy</a:t>
            </a:r>
          </a:p>
          <a:p>
            <a:pPr marL="285750" indent="-285750">
              <a:buFont typeface="Arial" panose="020B0604020202020204" pitchFamily="34" charset="0"/>
              <a:buChar char="•"/>
            </a:pPr>
            <a:r>
              <a:rPr lang="en-US" sz="2000" dirty="0"/>
              <a:t>Inability to cope with stressors </a:t>
            </a:r>
          </a:p>
          <a:p>
            <a:pPr marL="285750" indent="-285750">
              <a:buFont typeface="Arial" panose="020B0604020202020204" pitchFamily="34" charset="0"/>
              <a:buChar char="•"/>
            </a:pPr>
            <a:r>
              <a:rPr lang="en-US" sz="2000" dirty="0"/>
              <a:t>Neglecting self-care</a:t>
            </a:r>
          </a:p>
          <a:p>
            <a:pPr marL="285750" indent="-285750">
              <a:buFont typeface="Arial" panose="020B0604020202020204" pitchFamily="34" charset="0"/>
              <a:buChar char="•"/>
            </a:pPr>
            <a:r>
              <a:rPr lang="en-US" sz="2000" dirty="0"/>
              <a:t>Trouble with falling asleep or staying asleep</a:t>
            </a:r>
          </a:p>
          <a:p>
            <a:pPr marL="285750" indent="-285750">
              <a:buFont typeface="Arial" panose="020B0604020202020204" pitchFamily="34" charset="0"/>
              <a:buChar char="•"/>
            </a:pPr>
            <a:r>
              <a:rPr lang="en-US" sz="2000" dirty="0"/>
              <a:t>Changes in emotions (sad, angry, irritable, </a:t>
            </a:r>
            <a:r>
              <a:rPr lang="en-US" sz="2000" dirty="0" err="1"/>
              <a:t>etc</a:t>
            </a:r>
            <a:r>
              <a:rPr lang="en-US" sz="2000" dirty="0"/>
              <a:t>)</a:t>
            </a:r>
          </a:p>
          <a:p>
            <a:pPr marL="285750" indent="-285750">
              <a:buFont typeface="Arial" panose="020B0604020202020204" pitchFamily="34" charset="0"/>
              <a:buChar char="•"/>
            </a:pPr>
            <a:r>
              <a:rPr lang="en-US" sz="2000" dirty="0"/>
              <a:t>Difficulty focusing</a:t>
            </a:r>
          </a:p>
          <a:p>
            <a:pPr marL="285750" indent="-285750">
              <a:buFont typeface="Arial" panose="020B0604020202020204" pitchFamily="34" charset="0"/>
              <a:buChar char="•"/>
            </a:pPr>
            <a:r>
              <a:rPr lang="en-US" sz="2000" dirty="0"/>
              <a:t>Feelings of doubt or feeling let down </a:t>
            </a:r>
          </a:p>
          <a:p>
            <a:pPr marL="285750" indent="-285750">
              <a:buFont typeface="Arial" panose="020B0604020202020204" pitchFamily="34" charset="0"/>
              <a:buChar char="•"/>
            </a:pPr>
            <a:r>
              <a:rPr lang="en-US" sz="2000" dirty="0"/>
              <a:t>Use of alcohol &amp; other substances</a:t>
            </a:r>
          </a:p>
          <a:p>
            <a:pPr marL="285750" indent="-285750">
              <a:buFont typeface="Arial" panose="020B0604020202020204" pitchFamily="34" charset="0"/>
              <a:buChar char="•"/>
            </a:pPr>
            <a:r>
              <a:rPr lang="en-US" sz="2000" dirty="0"/>
              <a:t>Getting sick more than usual</a:t>
            </a:r>
          </a:p>
          <a:p>
            <a:pPr marL="285750" indent="-285750">
              <a:buFont typeface="Arial" panose="020B0604020202020204" pitchFamily="34" charset="0"/>
              <a:buChar char="•"/>
            </a:pPr>
            <a:r>
              <a:rPr lang="en-US" sz="2000" dirty="0"/>
              <a:t>Overall “feeling off”</a:t>
            </a:r>
          </a:p>
          <a:p>
            <a:pPr marL="285750" indent="-285750">
              <a:buFont typeface="Arial" panose="020B0604020202020204" pitchFamily="34" charset="0"/>
              <a:buChar char="•"/>
            </a:pPr>
            <a:r>
              <a:rPr lang="en-US" sz="2000" dirty="0"/>
              <a:t>Having headaches, stomach aches or other physical complaints with no known cause </a:t>
            </a:r>
          </a:p>
          <a:p>
            <a:pPr marL="285750" indent="-285750">
              <a:buFont typeface="Arial" panose="020B0604020202020204" pitchFamily="34" charset="0"/>
              <a:buChar char="•"/>
            </a:pPr>
            <a:r>
              <a:rPr lang="en-US" sz="2000" dirty="0"/>
              <a:t>Incidence of heart disease, high blood pressure or T2 diabetes</a:t>
            </a:r>
          </a:p>
        </p:txBody>
      </p:sp>
      <p:sp>
        <p:nvSpPr>
          <p:cNvPr id="4" name="Rectangle 3">
            <a:extLst>
              <a:ext uri="{FF2B5EF4-FFF2-40B4-BE49-F238E27FC236}">
                <a16:creationId xmlns:a16="http://schemas.microsoft.com/office/drawing/2014/main" id="{F1603D85-55B3-234A-A77B-FBB61D00E447}"/>
              </a:ext>
            </a:extLst>
          </p:cNvPr>
          <p:cNvSpPr/>
          <p:nvPr/>
        </p:nvSpPr>
        <p:spPr>
          <a:xfrm>
            <a:off x="8840942" y="6272963"/>
            <a:ext cx="1982979" cy="369332"/>
          </a:xfrm>
          <a:prstGeom prst="rect">
            <a:avLst/>
          </a:prstGeom>
        </p:spPr>
        <p:txBody>
          <a:bodyPr wrap="none">
            <a:spAutoFit/>
          </a:bodyPr>
          <a:lstStyle/>
          <a:p>
            <a:r>
              <a:rPr lang="en-US" dirty="0"/>
              <a:t>(Mayo Clinic, 2021)</a:t>
            </a:r>
          </a:p>
        </p:txBody>
      </p:sp>
      <p:pic>
        <p:nvPicPr>
          <p:cNvPr id="5" name="Picture 4">
            <a:extLst>
              <a:ext uri="{FF2B5EF4-FFF2-40B4-BE49-F238E27FC236}">
                <a16:creationId xmlns:a16="http://schemas.microsoft.com/office/drawing/2014/main" id="{4CF40356-6986-7844-9120-A0C5C44199D0}"/>
              </a:ext>
            </a:extLst>
          </p:cNvPr>
          <p:cNvPicPr>
            <a:picLocks noChangeAspect="1"/>
          </p:cNvPicPr>
          <p:nvPr/>
        </p:nvPicPr>
        <p:blipFill>
          <a:blip r:embed="rId5"/>
          <a:stretch>
            <a:fillRect/>
          </a:stretch>
        </p:blipFill>
        <p:spPr>
          <a:xfrm>
            <a:off x="392807" y="2128752"/>
            <a:ext cx="5267864" cy="3950898"/>
          </a:xfrm>
          <a:prstGeom prst="rect">
            <a:avLst/>
          </a:prstGeom>
        </p:spPr>
      </p:pic>
      <p:pic>
        <p:nvPicPr>
          <p:cNvPr id="8" name="Recorded Sound">
            <a:hlinkClick r:id="" action="ppaction://media"/>
            <a:extLst>
              <a:ext uri="{FF2B5EF4-FFF2-40B4-BE49-F238E27FC236}">
                <a16:creationId xmlns:a16="http://schemas.microsoft.com/office/drawing/2014/main" id="{33F8602D-D7E6-F7BB-F506-522B00A1ECD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4745" y="6332537"/>
            <a:ext cx="487363" cy="487363"/>
          </a:xfrm>
          <a:prstGeom prst="rect">
            <a:avLst/>
          </a:prstGeom>
        </p:spPr>
      </p:pic>
    </p:spTree>
    <p:extLst>
      <p:ext uri="{BB962C8B-B14F-4D97-AF65-F5344CB8AC3E}">
        <p14:creationId xmlns:p14="http://schemas.microsoft.com/office/powerpoint/2010/main" val="424859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93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F4FC-D032-B94E-BBEE-F907526C1DC3}"/>
              </a:ext>
            </a:extLst>
          </p:cNvPr>
          <p:cNvSpPr>
            <a:spLocks noGrp="1"/>
          </p:cNvSpPr>
          <p:nvPr>
            <p:ph type="title"/>
          </p:nvPr>
        </p:nvSpPr>
        <p:spPr/>
        <p:txBody>
          <a:bodyPr/>
          <a:lstStyle/>
          <a:p>
            <a:r>
              <a:rPr lang="en-US" dirty="0"/>
              <a:t>You are not alone!</a:t>
            </a:r>
          </a:p>
        </p:txBody>
      </p:sp>
      <p:sp>
        <p:nvSpPr>
          <p:cNvPr id="4" name="TextBox 3">
            <a:extLst>
              <a:ext uri="{FF2B5EF4-FFF2-40B4-BE49-F238E27FC236}">
                <a16:creationId xmlns:a16="http://schemas.microsoft.com/office/drawing/2014/main" id="{28B0F7D7-D466-C042-9AB1-EDF937A63A0B}"/>
              </a:ext>
            </a:extLst>
          </p:cNvPr>
          <p:cNvSpPr txBox="1"/>
          <p:nvPr/>
        </p:nvSpPr>
        <p:spPr>
          <a:xfrm>
            <a:off x="1249335" y="2294626"/>
            <a:ext cx="9693330" cy="4193007"/>
          </a:xfrm>
          <a:prstGeom prst="rect">
            <a:avLst/>
          </a:prstGeom>
          <a:noFill/>
        </p:spPr>
        <p:txBody>
          <a:bodyPr wrap="square" rtlCol="0">
            <a:spAutoFit/>
          </a:bodyPr>
          <a:lstStyle/>
          <a:p>
            <a:pPr marL="249750" indent="-285750">
              <a:lnSpc>
                <a:spcPct val="150000"/>
              </a:lnSpc>
              <a:buFont typeface="Arial" panose="020B0604020202020204" pitchFamily="34" charset="0"/>
              <a:buChar char="•"/>
            </a:pPr>
            <a:r>
              <a:rPr lang="en-US" sz="2000" b="1" dirty="0">
                <a:solidFill>
                  <a:srgbClr val="002060"/>
                </a:solidFill>
              </a:rPr>
              <a:t>79.5%</a:t>
            </a:r>
            <a:r>
              <a:rPr lang="en-US" sz="2000" dirty="0">
                <a:solidFill>
                  <a:srgbClr val="002060"/>
                </a:solidFill>
              </a:rPr>
              <a:t> </a:t>
            </a:r>
            <a:r>
              <a:rPr lang="en-US" sz="2000" dirty="0"/>
              <a:t>of educators were experiencing a current stress level between 5-10 (0-10 scale) with the avg~7-8</a:t>
            </a:r>
          </a:p>
          <a:p>
            <a:pPr marL="249750" indent="-285750">
              <a:lnSpc>
                <a:spcPct val="150000"/>
              </a:lnSpc>
              <a:buFont typeface="Arial" panose="020B0604020202020204" pitchFamily="34" charset="0"/>
              <a:buChar char="•"/>
            </a:pPr>
            <a:r>
              <a:rPr lang="en-US" sz="2000" b="1" dirty="0">
                <a:solidFill>
                  <a:srgbClr val="002060"/>
                </a:solidFill>
              </a:rPr>
              <a:t>85.3%</a:t>
            </a:r>
            <a:r>
              <a:rPr lang="en-US" sz="2000" dirty="0"/>
              <a:t> stated that their job has led to burnout at some point</a:t>
            </a:r>
          </a:p>
          <a:p>
            <a:pPr marL="249750" indent="-285750">
              <a:lnSpc>
                <a:spcPct val="150000"/>
              </a:lnSpc>
              <a:buFont typeface="Arial" panose="020B0604020202020204" pitchFamily="34" charset="0"/>
              <a:buChar char="•"/>
            </a:pPr>
            <a:r>
              <a:rPr lang="en-US" sz="2000" dirty="0"/>
              <a:t>Some of the main contributing factors included: high workload, managing children’s behavior, administrative tasks, </a:t>
            </a:r>
            <a:r>
              <a:rPr lang="en-US" sz="2000" b="1" dirty="0">
                <a:solidFill>
                  <a:srgbClr val="002060"/>
                </a:solidFill>
              </a:rPr>
              <a:t>lack of resources/support</a:t>
            </a:r>
            <a:r>
              <a:rPr lang="en-US" sz="2000" dirty="0"/>
              <a:t>, parent expectations, long working hours, &amp; low pay, among others</a:t>
            </a:r>
          </a:p>
          <a:p>
            <a:pPr marL="249750" indent="-285750">
              <a:lnSpc>
                <a:spcPct val="150000"/>
              </a:lnSpc>
              <a:buFont typeface="Arial" panose="020B0604020202020204" pitchFamily="34" charset="0"/>
              <a:buChar char="•"/>
            </a:pPr>
            <a:r>
              <a:rPr lang="en-US" sz="2000" b="1" dirty="0">
                <a:solidFill>
                  <a:srgbClr val="002060"/>
                </a:solidFill>
              </a:rPr>
              <a:t>35.3%</a:t>
            </a:r>
            <a:r>
              <a:rPr lang="en-US" sz="2000" dirty="0">
                <a:solidFill>
                  <a:srgbClr val="002060"/>
                </a:solidFill>
              </a:rPr>
              <a:t> </a:t>
            </a:r>
            <a:r>
              <a:rPr lang="en-US" sz="2000" dirty="0"/>
              <a:t>of educators were not aware of any mental health or wellness resources in their community &amp; of those who were aware of resources, </a:t>
            </a:r>
            <a:r>
              <a:rPr lang="en-US" sz="2000" b="1" dirty="0">
                <a:solidFill>
                  <a:srgbClr val="002060"/>
                </a:solidFill>
              </a:rPr>
              <a:t>76.5%</a:t>
            </a:r>
            <a:r>
              <a:rPr lang="en-US" sz="2000" dirty="0">
                <a:solidFill>
                  <a:srgbClr val="002060"/>
                </a:solidFill>
              </a:rPr>
              <a:t> </a:t>
            </a:r>
            <a:r>
              <a:rPr lang="en-US" sz="2000" dirty="0"/>
              <a:t>have not used them (cost, time constraints, location, stigmas, lack of awareness, </a:t>
            </a:r>
            <a:r>
              <a:rPr lang="en-US" sz="2000" dirty="0" err="1"/>
              <a:t>etc</a:t>
            </a:r>
            <a:r>
              <a:rPr lang="en-US" sz="2000" dirty="0"/>
              <a:t>)</a:t>
            </a:r>
          </a:p>
        </p:txBody>
      </p:sp>
      <p:pic>
        <p:nvPicPr>
          <p:cNvPr id="6" name="Recorded Sound">
            <a:hlinkClick r:id="" action="ppaction://media"/>
            <a:extLst>
              <a:ext uri="{FF2B5EF4-FFF2-40B4-BE49-F238E27FC236}">
                <a16:creationId xmlns:a16="http://schemas.microsoft.com/office/drawing/2014/main" id="{A00F2844-CC72-BC55-29F1-4BCB91C50F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2825" y="6243951"/>
            <a:ext cx="487363" cy="487363"/>
          </a:xfrm>
          <a:prstGeom prst="rect">
            <a:avLst/>
          </a:prstGeom>
        </p:spPr>
      </p:pic>
    </p:spTree>
    <p:extLst>
      <p:ext uri="{BB962C8B-B14F-4D97-AF65-F5344CB8AC3E}">
        <p14:creationId xmlns:p14="http://schemas.microsoft.com/office/powerpoint/2010/main" val="24912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10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BBA6-90BA-0740-85C2-407AA655E583}"/>
              </a:ext>
            </a:extLst>
          </p:cNvPr>
          <p:cNvSpPr>
            <a:spLocks noGrp="1"/>
          </p:cNvSpPr>
          <p:nvPr>
            <p:ph type="title"/>
          </p:nvPr>
        </p:nvSpPr>
        <p:spPr>
          <a:xfrm>
            <a:off x="912039" y="1294922"/>
            <a:ext cx="4494998" cy="1134640"/>
          </a:xfrm>
        </p:spPr>
        <p:txBody>
          <a:bodyPr/>
          <a:lstStyle/>
          <a:p>
            <a:r>
              <a:rPr lang="en-US" dirty="0"/>
              <a:t>Well-being</a:t>
            </a:r>
          </a:p>
        </p:txBody>
      </p:sp>
      <p:sp>
        <p:nvSpPr>
          <p:cNvPr id="5" name="TextBox 4">
            <a:extLst>
              <a:ext uri="{FF2B5EF4-FFF2-40B4-BE49-F238E27FC236}">
                <a16:creationId xmlns:a16="http://schemas.microsoft.com/office/drawing/2014/main" id="{051A90D6-DADD-454A-B840-61B6724AB723}"/>
              </a:ext>
            </a:extLst>
          </p:cNvPr>
          <p:cNvSpPr txBox="1"/>
          <p:nvPr/>
        </p:nvSpPr>
        <p:spPr>
          <a:xfrm>
            <a:off x="6315570" y="995334"/>
            <a:ext cx="5745193" cy="4401205"/>
          </a:xfrm>
          <a:prstGeom prst="rect">
            <a:avLst/>
          </a:prstGeom>
          <a:noFill/>
        </p:spPr>
        <p:txBody>
          <a:bodyPr wrap="square" rtlCol="0">
            <a:spAutoFit/>
          </a:bodyPr>
          <a:lstStyle/>
          <a:p>
            <a:pPr lvl="0"/>
            <a:endParaRPr lang="en-CA" sz="2000" dirty="0"/>
          </a:p>
          <a:p>
            <a:pPr lvl="0"/>
            <a:r>
              <a:rPr lang="en-CA" sz="2000" b="1" dirty="0">
                <a:solidFill>
                  <a:srgbClr val="002060"/>
                </a:solidFill>
              </a:rPr>
              <a:t>Centre for Addiction &amp; Mental Health (CAMH) Resources for Teachers &amp; Educators (online) - </a:t>
            </a:r>
            <a:r>
              <a:rPr lang="en-CA" sz="2000" dirty="0"/>
              <a:t>Offers mental health tools &amp; resources designed to help educators manage stress, anxiety, &amp; burnout. Provides guides, articles, &amp; workshops.</a:t>
            </a:r>
          </a:p>
          <a:p>
            <a:pPr lvl="0"/>
            <a:endParaRPr lang="en-CA" sz="2000" dirty="0"/>
          </a:p>
          <a:p>
            <a:pPr lvl="0"/>
            <a:r>
              <a:rPr lang="en-CA" sz="2000" b="1" dirty="0">
                <a:solidFill>
                  <a:srgbClr val="002060"/>
                </a:solidFill>
              </a:rPr>
              <a:t>Canadian Mental Health Association (CMHA) - Haliburton, Kawartha, Pine Ridge Branch -</a:t>
            </a:r>
            <a:endParaRPr lang="en-CA" sz="2000" dirty="0">
              <a:solidFill>
                <a:srgbClr val="002060"/>
              </a:solidFill>
            </a:endParaRPr>
          </a:p>
          <a:p>
            <a:r>
              <a:rPr lang="en-CA" sz="2000" dirty="0"/>
              <a:t>Free counseling, peer support, mental health resources, &amp; wellness programs. They also offer workshops on stress management and coping strategies.</a:t>
            </a:r>
          </a:p>
          <a:p>
            <a:pPr lvl="0"/>
            <a:endParaRPr lang="en-CA" sz="2000" dirty="0"/>
          </a:p>
        </p:txBody>
      </p:sp>
      <p:pic>
        <p:nvPicPr>
          <p:cNvPr id="4" name="Picture 3">
            <a:extLst>
              <a:ext uri="{FF2B5EF4-FFF2-40B4-BE49-F238E27FC236}">
                <a16:creationId xmlns:a16="http://schemas.microsoft.com/office/drawing/2014/main" id="{1E0CE289-71F0-6A40-84D7-0CCD1BE46622}"/>
              </a:ext>
            </a:extLst>
          </p:cNvPr>
          <p:cNvPicPr>
            <a:picLocks noChangeAspect="1"/>
          </p:cNvPicPr>
          <p:nvPr/>
        </p:nvPicPr>
        <p:blipFill>
          <a:blip r:embed="rId5"/>
          <a:stretch>
            <a:fillRect/>
          </a:stretch>
        </p:blipFill>
        <p:spPr>
          <a:xfrm>
            <a:off x="0" y="3551926"/>
            <a:ext cx="6076028" cy="3306074"/>
          </a:xfrm>
          <a:prstGeom prst="rect">
            <a:avLst/>
          </a:prstGeom>
        </p:spPr>
      </p:pic>
      <p:pic>
        <p:nvPicPr>
          <p:cNvPr id="7" name="Recorded Sound">
            <a:hlinkClick r:id="" action="ppaction://media"/>
            <a:extLst>
              <a:ext uri="{FF2B5EF4-FFF2-40B4-BE49-F238E27FC236}">
                <a16:creationId xmlns:a16="http://schemas.microsoft.com/office/drawing/2014/main" id="{4C7720BD-E3C5-EDA2-8E11-FDED30659C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26825" y="6169025"/>
            <a:ext cx="487363" cy="487363"/>
          </a:xfrm>
          <a:prstGeom prst="rect">
            <a:avLst/>
          </a:prstGeom>
        </p:spPr>
      </p:pic>
    </p:spTree>
    <p:extLst>
      <p:ext uri="{BB962C8B-B14F-4D97-AF65-F5344CB8AC3E}">
        <p14:creationId xmlns:p14="http://schemas.microsoft.com/office/powerpoint/2010/main" val="150714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3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BBA6-90BA-0740-85C2-407AA655E583}"/>
              </a:ext>
            </a:extLst>
          </p:cNvPr>
          <p:cNvSpPr>
            <a:spLocks noGrp="1"/>
          </p:cNvSpPr>
          <p:nvPr>
            <p:ph type="title"/>
          </p:nvPr>
        </p:nvSpPr>
        <p:spPr/>
        <p:txBody>
          <a:bodyPr/>
          <a:lstStyle/>
          <a:p>
            <a:r>
              <a:rPr lang="en-US" dirty="0"/>
              <a:t>Well-being</a:t>
            </a:r>
          </a:p>
        </p:txBody>
      </p:sp>
      <p:sp>
        <p:nvSpPr>
          <p:cNvPr id="5" name="TextBox 4">
            <a:extLst>
              <a:ext uri="{FF2B5EF4-FFF2-40B4-BE49-F238E27FC236}">
                <a16:creationId xmlns:a16="http://schemas.microsoft.com/office/drawing/2014/main" id="{051A90D6-DADD-454A-B840-61B6724AB723}"/>
              </a:ext>
            </a:extLst>
          </p:cNvPr>
          <p:cNvSpPr txBox="1"/>
          <p:nvPr/>
        </p:nvSpPr>
        <p:spPr>
          <a:xfrm>
            <a:off x="6072996" y="593090"/>
            <a:ext cx="6119004" cy="5570756"/>
          </a:xfrm>
          <a:prstGeom prst="rect">
            <a:avLst/>
          </a:prstGeom>
          <a:noFill/>
        </p:spPr>
        <p:txBody>
          <a:bodyPr wrap="square" rtlCol="0">
            <a:spAutoFit/>
          </a:bodyPr>
          <a:lstStyle/>
          <a:p>
            <a:pPr lvl="1"/>
            <a:endParaRPr lang="en-CA" sz="2000" dirty="0"/>
          </a:p>
          <a:p>
            <a:pPr lvl="0"/>
            <a:r>
              <a:rPr lang="en-CA" sz="2000" b="1" dirty="0">
                <a:solidFill>
                  <a:srgbClr val="002060"/>
                </a:solidFill>
              </a:rPr>
              <a:t>Mind Beacon (now part of </a:t>
            </a:r>
            <a:r>
              <a:rPr lang="en-CA" sz="2000" b="1" dirty="0" err="1">
                <a:solidFill>
                  <a:srgbClr val="002060"/>
                </a:solidFill>
              </a:rPr>
              <a:t>CloudMD</a:t>
            </a:r>
            <a:r>
              <a:rPr lang="en-CA" sz="2000" b="1" dirty="0">
                <a:solidFill>
                  <a:srgbClr val="002060"/>
                </a:solidFill>
              </a:rPr>
              <a:t>) – </a:t>
            </a:r>
          </a:p>
          <a:p>
            <a:pPr lvl="0"/>
            <a:r>
              <a:rPr lang="en-CA" sz="2000" dirty="0"/>
              <a:t>Provides free guided therapy for Ontario residents. Offers cognitive behavioral therapy (CBT) tools and resources for anxiety, stress, and burnout.</a:t>
            </a:r>
          </a:p>
          <a:p>
            <a:pPr lvl="1"/>
            <a:endParaRPr lang="en-CA" sz="2000" dirty="0"/>
          </a:p>
          <a:p>
            <a:pPr lvl="0"/>
            <a:r>
              <a:rPr lang="en-CA" sz="2000" b="1" dirty="0" err="1">
                <a:solidFill>
                  <a:srgbClr val="002060"/>
                </a:solidFill>
              </a:rPr>
              <a:t>BounceBack</a:t>
            </a:r>
            <a:r>
              <a:rPr lang="en-CA" sz="2000" b="1" dirty="0">
                <a:solidFill>
                  <a:srgbClr val="002060"/>
                </a:solidFill>
              </a:rPr>
              <a:t> Ontario –</a:t>
            </a:r>
          </a:p>
          <a:p>
            <a:pPr lvl="0"/>
            <a:r>
              <a:rPr lang="en-CA" sz="2000" dirty="0"/>
              <a:t>Free, guided self-help program for adults dealing with low mood, stress, &amp; anxiety. Provides telephone coaching and access to online videos.</a:t>
            </a:r>
          </a:p>
          <a:p>
            <a:pPr lvl="0"/>
            <a:endParaRPr lang="en-CA" sz="2000" dirty="0"/>
          </a:p>
          <a:p>
            <a:pPr lvl="0"/>
            <a:r>
              <a:rPr lang="en-CA" sz="2000" b="1" dirty="0" err="1">
                <a:solidFill>
                  <a:srgbClr val="002060"/>
                </a:solidFill>
              </a:rPr>
              <a:t>ConnexOntario</a:t>
            </a:r>
            <a:r>
              <a:rPr lang="en-CA" sz="2000" b="1" dirty="0">
                <a:solidFill>
                  <a:srgbClr val="002060"/>
                </a:solidFill>
              </a:rPr>
              <a:t> – </a:t>
            </a:r>
          </a:p>
          <a:p>
            <a:pPr lvl="0"/>
            <a:r>
              <a:rPr lang="en-CA" sz="2000" dirty="0"/>
              <a:t>Free 24/7 access to healthcare services information. Reach out at any time via phone, text, live chat, or email.  Explore a directory of mental health services &amp; programs or utilize screening tools for mental health &amp; addiction.</a:t>
            </a:r>
          </a:p>
          <a:p>
            <a:pPr lvl="0"/>
            <a:endParaRPr lang="en-CA" dirty="0"/>
          </a:p>
          <a:p>
            <a:r>
              <a:rPr lang="en-CA" dirty="0"/>
              <a:t> </a:t>
            </a:r>
            <a:endParaRPr lang="en-US" dirty="0"/>
          </a:p>
        </p:txBody>
      </p:sp>
      <p:pic>
        <p:nvPicPr>
          <p:cNvPr id="4" name="Picture 3">
            <a:extLst>
              <a:ext uri="{FF2B5EF4-FFF2-40B4-BE49-F238E27FC236}">
                <a16:creationId xmlns:a16="http://schemas.microsoft.com/office/drawing/2014/main" id="{E4B11318-27E0-8647-AD3E-BF12A238DFBA}"/>
              </a:ext>
            </a:extLst>
          </p:cNvPr>
          <p:cNvPicPr>
            <a:picLocks noChangeAspect="1"/>
          </p:cNvPicPr>
          <p:nvPr/>
        </p:nvPicPr>
        <p:blipFill>
          <a:blip r:embed="rId5"/>
          <a:stretch>
            <a:fillRect/>
          </a:stretch>
        </p:blipFill>
        <p:spPr>
          <a:xfrm>
            <a:off x="1503268" y="3644503"/>
            <a:ext cx="3105508" cy="3105508"/>
          </a:xfrm>
          <a:prstGeom prst="rect">
            <a:avLst/>
          </a:prstGeom>
        </p:spPr>
      </p:pic>
      <p:pic>
        <p:nvPicPr>
          <p:cNvPr id="7" name="Recorded Sound">
            <a:hlinkClick r:id="" action="ppaction://media"/>
            <a:extLst>
              <a:ext uri="{FF2B5EF4-FFF2-40B4-BE49-F238E27FC236}">
                <a16:creationId xmlns:a16="http://schemas.microsoft.com/office/drawing/2014/main" id="{959CE1BA-CEF7-CC10-3FBB-C84AC62248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37925" y="6163846"/>
            <a:ext cx="487363" cy="487363"/>
          </a:xfrm>
          <a:prstGeom prst="rect">
            <a:avLst/>
          </a:prstGeom>
        </p:spPr>
      </p:pic>
    </p:spTree>
    <p:extLst>
      <p:ext uri="{BB962C8B-B14F-4D97-AF65-F5344CB8AC3E}">
        <p14:creationId xmlns:p14="http://schemas.microsoft.com/office/powerpoint/2010/main" val="141554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4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BBA6-90BA-0740-85C2-407AA655E583}"/>
              </a:ext>
            </a:extLst>
          </p:cNvPr>
          <p:cNvSpPr>
            <a:spLocks noGrp="1"/>
          </p:cNvSpPr>
          <p:nvPr>
            <p:ph type="title"/>
          </p:nvPr>
        </p:nvSpPr>
        <p:spPr>
          <a:xfrm>
            <a:off x="774018" y="173489"/>
            <a:ext cx="4494998" cy="1134640"/>
          </a:xfrm>
        </p:spPr>
        <p:txBody>
          <a:bodyPr/>
          <a:lstStyle/>
          <a:p>
            <a:r>
              <a:rPr lang="en-US" dirty="0"/>
              <a:t>Well-being apps</a:t>
            </a:r>
          </a:p>
        </p:txBody>
      </p:sp>
      <p:sp>
        <p:nvSpPr>
          <p:cNvPr id="5" name="TextBox 4">
            <a:extLst>
              <a:ext uri="{FF2B5EF4-FFF2-40B4-BE49-F238E27FC236}">
                <a16:creationId xmlns:a16="http://schemas.microsoft.com/office/drawing/2014/main" id="{051A90D6-DADD-454A-B840-61B6724AB723}"/>
              </a:ext>
            </a:extLst>
          </p:cNvPr>
          <p:cNvSpPr txBox="1"/>
          <p:nvPr/>
        </p:nvSpPr>
        <p:spPr>
          <a:xfrm>
            <a:off x="6107502" y="0"/>
            <a:ext cx="6084498" cy="7140416"/>
          </a:xfrm>
          <a:prstGeom prst="rect">
            <a:avLst/>
          </a:prstGeom>
          <a:noFill/>
        </p:spPr>
        <p:txBody>
          <a:bodyPr wrap="square" rtlCol="0">
            <a:spAutoFit/>
          </a:bodyPr>
          <a:lstStyle/>
          <a:p>
            <a:r>
              <a:rPr lang="en-CA" sz="2000" b="1" dirty="0">
                <a:solidFill>
                  <a:srgbClr val="002060"/>
                </a:solidFill>
              </a:rPr>
              <a:t>MyFitnessPal– </a:t>
            </a:r>
          </a:p>
          <a:p>
            <a:r>
              <a:rPr lang="en-CA" sz="2000" dirty="0"/>
              <a:t>This app is free with in-app purchases. Includes a calorie counter &amp; nutrition tracker. Has a feature that allows you to take a picture of any meal and provides instant nutritional feedback. Personalizes goals on the dashboard, allows you to scan barcodes at the grocery store &amp; will provide feedback on that item allowing for more informed decisions for you to take control of your nutrition. Tracks carbs, proteins, fats, etc. Also provides personalized recipes tailored to you. This app also allows you to join an online community allowing for support. </a:t>
            </a:r>
          </a:p>
          <a:p>
            <a:r>
              <a:rPr lang="en-CA" sz="2000" dirty="0"/>
              <a:t> </a:t>
            </a:r>
          </a:p>
          <a:p>
            <a:r>
              <a:rPr lang="en-CA" sz="2000" b="1" dirty="0" err="1">
                <a:solidFill>
                  <a:srgbClr val="002060"/>
                </a:solidFill>
              </a:rPr>
              <a:t>StressWatch</a:t>
            </a:r>
            <a:r>
              <a:rPr lang="en-CA" sz="2000" b="1" dirty="0">
                <a:solidFill>
                  <a:srgbClr val="002060"/>
                </a:solidFill>
              </a:rPr>
              <a:t> – </a:t>
            </a:r>
          </a:p>
          <a:p>
            <a:r>
              <a:rPr lang="en-CA" sz="2000" dirty="0"/>
              <a:t>This app includes an AI Stress Monitor. It is free (upgrade with in-app purchases). Provides suggestions for healthy habits and stress relief, better understand of your sleep patterns &amp; also provides feedback, such as duration and quality. This app also allows you to easily track your mood, water, &amp; caffeine intake. Option to pair your apple watch if you have one and it will track your heart rate patterns over time, &amp; measure real-time heart rate stress levels, alerting you when it is too high.</a:t>
            </a:r>
          </a:p>
          <a:p>
            <a:endParaRPr lang="en-US" dirty="0"/>
          </a:p>
        </p:txBody>
      </p:sp>
      <p:pic>
        <p:nvPicPr>
          <p:cNvPr id="4" name="Picture 3">
            <a:extLst>
              <a:ext uri="{FF2B5EF4-FFF2-40B4-BE49-F238E27FC236}">
                <a16:creationId xmlns:a16="http://schemas.microsoft.com/office/drawing/2014/main" id="{35382C81-3EB3-7848-9D29-CBBE4A018D51}"/>
              </a:ext>
            </a:extLst>
          </p:cNvPr>
          <p:cNvPicPr>
            <a:picLocks noChangeAspect="1"/>
          </p:cNvPicPr>
          <p:nvPr/>
        </p:nvPicPr>
        <p:blipFill>
          <a:blip r:embed="rId5"/>
          <a:stretch>
            <a:fillRect/>
          </a:stretch>
        </p:blipFill>
        <p:spPr>
          <a:xfrm>
            <a:off x="268894" y="1387260"/>
            <a:ext cx="2500581" cy="2581901"/>
          </a:xfrm>
          <a:prstGeom prst="rect">
            <a:avLst/>
          </a:prstGeom>
        </p:spPr>
      </p:pic>
      <p:pic>
        <p:nvPicPr>
          <p:cNvPr id="7" name="Picture 6">
            <a:extLst>
              <a:ext uri="{FF2B5EF4-FFF2-40B4-BE49-F238E27FC236}">
                <a16:creationId xmlns:a16="http://schemas.microsoft.com/office/drawing/2014/main" id="{F34B72C4-1AE7-FE43-B481-A6FBCD6D6037}"/>
              </a:ext>
            </a:extLst>
          </p:cNvPr>
          <p:cNvPicPr>
            <a:picLocks noChangeAspect="1"/>
          </p:cNvPicPr>
          <p:nvPr/>
        </p:nvPicPr>
        <p:blipFill>
          <a:blip r:embed="rId6"/>
          <a:stretch>
            <a:fillRect/>
          </a:stretch>
        </p:blipFill>
        <p:spPr>
          <a:xfrm>
            <a:off x="3147538" y="3969161"/>
            <a:ext cx="2581901" cy="2581901"/>
          </a:xfrm>
          <a:prstGeom prst="rect">
            <a:avLst/>
          </a:prstGeom>
        </p:spPr>
      </p:pic>
      <p:pic>
        <p:nvPicPr>
          <p:cNvPr id="6" name="Recorded Sound">
            <a:hlinkClick r:id="" action="ppaction://media"/>
            <a:extLst>
              <a:ext uri="{FF2B5EF4-FFF2-40B4-BE49-F238E27FC236}">
                <a16:creationId xmlns:a16="http://schemas.microsoft.com/office/drawing/2014/main" id="{B3D4DC7E-9F85-B2AB-E57E-6E90ED5956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6655" y="6050999"/>
            <a:ext cx="487363" cy="487363"/>
          </a:xfrm>
          <a:prstGeom prst="rect">
            <a:avLst/>
          </a:prstGeom>
        </p:spPr>
      </p:pic>
    </p:spTree>
    <p:extLst>
      <p:ext uri="{BB962C8B-B14F-4D97-AF65-F5344CB8AC3E}">
        <p14:creationId xmlns:p14="http://schemas.microsoft.com/office/powerpoint/2010/main" val="94506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38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3E37B1A-941F-874B-AC20-D7F8BC4ED504}"/>
              </a:ext>
            </a:extLst>
          </p:cNvPr>
          <p:cNvSpPr txBox="1"/>
          <p:nvPr/>
        </p:nvSpPr>
        <p:spPr>
          <a:xfrm>
            <a:off x="382137" y="1990703"/>
            <a:ext cx="11809863" cy="4985980"/>
          </a:xfrm>
          <a:prstGeom prst="rect">
            <a:avLst/>
          </a:prstGeom>
          <a:noFill/>
        </p:spPr>
        <p:txBody>
          <a:bodyPr wrap="square" rtlCol="0">
            <a:spAutoFit/>
          </a:bodyPr>
          <a:lstStyle/>
          <a:p>
            <a:pPr lvl="0"/>
            <a:r>
              <a:rPr lang="en-CA" sz="2000" b="1" dirty="0">
                <a:solidFill>
                  <a:srgbClr val="BE650D"/>
                </a:solidFill>
              </a:rPr>
              <a:t>Curve Lake First Nation</a:t>
            </a:r>
            <a:r>
              <a:rPr lang="en-CA" sz="2000" dirty="0">
                <a:solidFill>
                  <a:srgbClr val="BE650D"/>
                </a:solidFill>
              </a:rPr>
              <a:t> – </a:t>
            </a:r>
            <a:r>
              <a:rPr lang="en-CA" sz="2000" dirty="0"/>
              <a:t>Offers spiritual and cultural ceremonies led by Indigenous elders, including smudging and healing circles.</a:t>
            </a:r>
          </a:p>
          <a:p>
            <a:pPr lvl="0"/>
            <a:endParaRPr lang="en-CA" sz="2000" dirty="0"/>
          </a:p>
          <a:p>
            <a:pPr lvl="0"/>
            <a:r>
              <a:rPr lang="en-CA" sz="2000" b="1" dirty="0" err="1">
                <a:solidFill>
                  <a:srgbClr val="BE650D"/>
                </a:solidFill>
              </a:rPr>
              <a:t>Camebridge</a:t>
            </a:r>
            <a:r>
              <a:rPr lang="en-CA" sz="2000" b="1" dirty="0">
                <a:solidFill>
                  <a:srgbClr val="BE650D"/>
                </a:solidFill>
              </a:rPr>
              <a:t> Street United Church – Lindsay, ON</a:t>
            </a:r>
            <a:r>
              <a:rPr lang="en-CA" sz="2000" dirty="0">
                <a:solidFill>
                  <a:srgbClr val="BE650D"/>
                </a:solidFill>
              </a:rPr>
              <a:t> – </a:t>
            </a:r>
            <a:r>
              <a:rPr lang="en-CA" sz="2000" dirty="0"/>
              <a:t>Hosts spiritual gatherings, prayer services, meditation practices, and other events as posted on their website.</a:t>
            </a:r>
          </a:p>
          <a:p>
            <a:pPr lvl="0"/>
            <a:endParaRPr lang="en-CA" sz="2000" dirty="0"/>
          </a:p>
          <a:p>
            <a:pPr lvl="0"/>
            <a:r>
              <a:rPr lang="en-CA" sz="2000" b="1" dirty="0" err="1">
                <a:solidFill>
                  <a:srgbClr val="BE650D"/>
                </a:solidFill>
              </a:rPr>
              <a:t>Anishnaabe</a:t>
            </a:r>
            <a:r>
              <a:rPr lang="en-CA" sz="2000" b="1" dirty="0">
                <a:solidFill>
                  <a:srgbClr val="BE650D"/>
                </a:solidFill>
              </a:rPr>
              <a:t> Spiritual Centre</a:t>
            </a:r>
            <a:r>
              <a:rPr lang="en-CA" sz="2000" dirty="0">
                <a:solidFill>
                  <a:srgbClr val="BE650D"/>
                </a:solidFill>
              </a:rPr>
              <a:t> – </a:t>
            </a:r>
            <a:r>
              <a:rPr lang="en-CA" sz="2000" dirty="0"/>
              <a:t>A place for spiritual nourishment, enlightenment, growth and healing. Offers workshops on Indigenous spiritual practices and ceremonies for healing and community building.</a:t>
            </a:r>
          </a:p>
          <a:p>
            <a:pPr lvl="0"/>
            <a:endParaRPr lang="en-CA" sz="2000" dirty="0"/>
          </a:p>
          <a:p>
            <a:pPr lvl="0"/>
            <a:r>
              <a:rPr lang="en-CA" sz="2000" b="1" dirty="0">
                <a:solidFill>
                  <a:srgbClr val="BE650D"/>
                </a:solidFill>
              </a:rPr>
              <a:t>Canadian Association for Spiritual Care – </a:t>
            </a:r>
            <a:r>
              <a:rPr lang="en-CA" sz="2000" dirty="0"/>
              <a:t>Leading association of spiritual care and psychospiritual therapy in Canada, embracing a holistic approach to well-being with a focus on spiritual and religious care. While some services come with a fee, there are also many events and resources listed for free on their website.</a:t>
            </a:r>
          </a:p>
          <a:p>
            <a:pPr lvl="0"/>
            <a:endParaRPr lang="en-CA" sz="2000" dirty="0"/>
          </a:p>
          <a:p>
            <a:pPr lvl="0"/>
            <a:r>
              <a:rPr lang="en-CA" sz="2000" b="1" dirty="0">
                <a:solidFill>
                  <a:srgbClr val="BE650D"/>
                </a:solidFill>
              </a:rPr>
              <a:t>Seeds of Wisdom (Formally Sacred Fire Foundation)</a:t>
            </a:r>
            <a:r>
              <a:rPr lang="en-CA" sz="2000" dirty="0">
                <a:solidFill>
                  <a:srgbClr val="BE650D"/>
                </a:solidFill>
              </a:rPr>
              <a:t> – </a:t>
            </a:r>
            <a:r>
              <a:rPr lang="en-CA" sz="2000" dirty="0"/>
              <a:t>Provides virtual teachings and ceremonies to support Indigenous spiritual growth and healing.</a:t>
            </a:r>
          </a:p>
          <a:p>
            <a:pPr lvl="0"/>
            <a:endParaRPr lang="en-CA" dirty="0"/>
          </a:p>
        </p:txBody>
      </p:sp>
      <p:sp>
        <p:nvSpPr>
          <p:cNvPr id="2" name="Title 1">
            <a:extLst>
              <a:ext uri="{FF2B5EF4-FFF2-40B4-BE49-F238E27FC236}">
                <a16:creationId xmlns:a16="http://schemas.microsoft.com/office/drawing/2014/main" id="{40B7DB8B-1632-9448-BCCC-C4C9768154F4}"/>
              </a:ext>
            </a:extLst>
          </p:cNvPr>
          <p:cNvSpPr>
            <a:spLocks noGrp="1"/>
          </p:cNvSpPr>
          <p:nvPr>
            <p:ph type="title"/>
          </p:nvPr>
        </p:nvSpPr>
        <p:spPr>
          <a:xfrm>
            <a:off x="3098419" y="475493"/>
            <a:ext cx="5802932" cy="1188720"/>
          </a:xfrm>
        </p:spPr>
        <p:txBody>
          <a:bodyPr/>
          <a:lstStyle/>
          <a:p>
            <a:r>
              <a:rPr lang="en-US" dirty="0"/>
              <a:t>Belonging</a:t>
            </a:r>
          </a:p>
        </p:txBody>
      </p:sp>
      <p:pic>
        <p:nvPicPr>
          <p:cNvPr id="3" name="Picture 2">
            <a:extLst>
              <a:ext uri="{FF2B5EF4-FFF2-40B4-BE49-F238E27FC236}">
                <a16:creationId xmlns:a16="http://schemas.microsoft.com/office/drawing/2014/main" id="{B923338C-9CBD-6C45-9D73-D00188E603D2}"/>
              </a:ext>
            </a:extLst>
          </p:cNvPr>
          <p:cNvPicPr>
            <a:picLocks noChangeAspect="1"/>
          </p:cNvPicPr>
          <p:nvPr/>
        </p:nvPicPr>
        <p:blipFill>
          <a:blip r:embed="rId5"/>
          <a:stretch>
            <a:fillRect/>
          </a:stretch>
        </p:blipFill>
        <p:spPr>
          <a:xfrm>
            <a:off x="672860" y="162560"/>
            <a:ext cx="1975412" cy="1617127"/>
          </a:xfrm>
          <a:prstGeom prst="rect">
            <a:avLst/>
          </a:prstGeom>
        </p:spPr>
      </p:pic>
      <p:pic>
        <p:nvPicPr>
          <p:cNvPr id="6" name="Picture 5">
            <a:extLst>
              <a:ext uri="{FF2B5EF4-FFF2-40B4-BE49-F238E27FC236}">
                <a16:creationId xmlns:a16="http://schemas.microsoft.com/office/drawing/2014/main" id="{8C17F538-F493-2C46-B86F-527BE8C10558}"/>
              </a:ext>
            </a:extLst>
          </p:cNvPr>
          <p:cNvPicPr>
            <a:picLocks noChangeAspect="1"/>
          </p:cNvPicPr>
          <p:nvPr/>
        </p:nvPicPr>
        <p:blipFill>
          <a:blip r:embed="rId6"/>
          <a:stretch>
            <a:fillRect/>
          </a:stretch>
        </p:blipFill>
        <p:spPr>
          <a:xfrm>
            <a:off x="9351498" y="162560"/>
            <a:ext cx="2394787" cy="1617127"/>
          </a:xfrm>
          <a:prstGeom prst="rect">
            <a:avLst/>
          </a:prstGeom>
        </p:spPr>
      </p:pic>
      <p:pic>
        <p:nvPicPr>
          <p:cNvPr id="5" name="Recorded Sound">
            <a:hlinkClick r:id="" action="ppaction://media"/>
            <a:extLst>
              <a:ext uri="{FF2B5EF4-FFF2-40B4-BE49-F238E27FC236}">
                <a16:creationId xmlns:a16="http://schemas.microsoft.com/office/drawing/2014/main" id="{DD065117-C589-41DC-9DAD-E89991BE80D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02603" y="6370637"/>
            <a:ext cx="487363" cy="487363"/>
          </a:xfrm>
          <a:prstGeom prst="rect">
            <a:avLst/>
          </a:prstGeom>
        </p:spPr>
      </p:pic>
    </p:spTree>
    <p:extLst>
      <p:ext uri="{BB962C8B-B14F-4D97-AF65-F5344CB8AC3E}">
        <p14:creationId xmlns:p14="http://schemas.microsoft.com/office/powerpoint/2010/main" val="248673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71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4EB7C-A438-FD49-B0EA-16E8D4B49D66}"/>
              </a:ext>
            </a:extLst>
          </p:cNvPr>
          <p:cNvSpPr>
            <a:spLocks noGrp="1"/>
          </p:cNvSpPr>
          <p:nvPr>
            <p:ph type="title"/>
          </p:nvPr>
        </p:nvSpPr>
        <p:spPr>
          <a:xfrm>
            <a:off x="3409459" y="611130"/>
            <a:ext cx="5520162" cy="1188720"/>
          </a:xfrm>
        </p:spPr>
        <p:txBody>
          <a:bodyPr/>
          <a:lstStyle/>
          <a:p>
            <a:r>
              <a:rPr lang="en-US" dirty="0"/>
              <a:t>belonging</a:t>
            </a:r>
          </a:p>
        </p:txBody>
      </p:sp>
      <p:sp>
        <p:nvSpPr>
          <p:cNvPr id="3" name="TextBox 2">
            <a:extLst>
              <a:ext uri="{FF2B5EF4-FFF2-40B4-BE49-F238E27FC236}">
                <a16:creationId xmlns:a16="http://schemas.microsoft.com/office/drawing/2014/main" id="{547B9EC4-8D33-134F-8BBA-D7E2FD9CC18A}"/>
              </a:ext>
            </a:extLst>
          </p:cNvPr>
          <p:cNvSpPr txBox="1"/>
          <p:nvPr/>
        </p:nvSpPr>
        <p:spPr>
          <a:xfrm>
            <a:off x="1674053" y="2526345"/>
            <a:ext cx="9439421" cy="3754874"/>
          </a:xfrm>
          <a:prstGeom prst="rect">
            <a:avLst/>
          </a:prstGeom>
          <a:noFill/>
        </p:spPr>
        <p:txBody>
          <a:bodyPr wrap="square" rtlCol="0">
            <a:spAutoFit/>
          </a:bodyPr>
          <a:lstStyle/>
          <a:p>
            <a:r>
              <a:rPr lang="en-US" sz="2000" b="1" dirty="0">
                <a:solidFill>
                  <a:srgbClr val="BE650D"/>
                </a:solidFill>
              </a:rPr>
              <a:t>Kawartha Lakes Pride </a:t>
            </a:r>
            <a:r>
              <a:rPr lang="en-US" sz="2000" dirty="0">
                <a:solidFill>
                  <a:srgbClr val="BE650D"/>
                </a:solidFill>
              </a:rPr>
              <a:t>– </a:t>
            </a:r>
            <a:r>
              <a:rPr lang="en-US" sz="2000" dirty="0"/>
              <a:t>Check out their Facebook &amp; Instagram page and connect with other LGBTQ2S+ community members and allies in your area.</a:t>
            </a:r>
          </a:p>
          <a:p>
            <a:endParaRPr lang="en-US" sz="2000" dirty="0"/>
          </a:p>
          <a:p>
            <a:r>
              <a:rPr lang="en-US" sz="2000" b="1" dirty="0" err="1">
                <a:solidFill>
                  <a:srgbClr val="BE650D"/>
                </a:solidFill>
              </a:rPr>
              <a:t>Pflagcanada</a:t>
            </a:r>
            <a:r>
              <a:rPr lang="en-US" sz="2000" dirty="0">
                <a:solidFill>
                  <a:srgbClr val="BE650D"/>
                </a:solidFill>
              </a:rPr>
              <a:t> – </a:t>
            </a:r>
            <a:r>
              <a:rPr lang="en-US" sz="2000" dirty="0"/>
              <a:t>Volunteer run &amp; offers peer-to-peer support, education, resources &amp; events. Visit the website and click on Lindsay- Kawartha Lakes to find contact information </a:t>
            </a:r>
          </a:p>
          <a:p>
            <a:endParaRPr lang="en-US" sz="2000" dirty="0"/>
          </a:p>
          <a:p>
            <a:r>
              <a:rPr lang="en-US" sz="2000" b="1" dirty="0">
                <a:solidFill>
                  <a:srgbClr val="BE650D"/>
                </a:solidFill>
              </a:rPr>
              <a:t>New Canadians Centre Peterborough </a:t>
            </a:r>
            <a:r>
              <a:rPr lang="en-US" sz="2000" dirty="0">
                <a:solidFill>
                  <a:srgbClr val="BE650D"/>
                </a:solidFill>
              </a:rPr>
              <a:t>– </a:t>
            </a:r>
            <a:r>
              <a:rPr lang="en-US" sz="2000" dirty="0"/>
              <a:t>Connects new Canadians to services and programs to support this transition.</a:t>
            </a:r>
          </a:p>
          <a:p>
            <a:endParaRPr lang="en-US" sz="2000" dirty="0"/>
          </a:p>
          <a:p>
            <a:r>
              <a:rPr lang="en-US" sz="2000" b="1" dirty="0">
                <a:solidFill>
                  <a:srgbClr val="BE650D"/>
                </a:solidFill>
              </a:rPr>
              <a:t>Farmer Wellness Initiative (Agriculture Wellness Ontario)</a:t>
            </a:r>
            <a:r>
              <a:rPr lang="en-US" sz="2000" dirty="0">
                <a:solidFill>
                  <a:srgbClr val="BE650D"/>
                </a:solidFill>
              </a:rPr>
              <a:t> – </a:t>
            </a:r>
            <a:r>
              <a:rPr lang="en-US" sz="2000" dirty="0"/>
              <a:t>Access free, unlimited counselling for farmers, farm families, farm employees</a:t>
            </a:r>
          </a:p>
          <a:p>
            <a:endParaRPr lang="en-US" dirty="0"/>
          </a:p>
        </p:txBody>
      </p:sp>
      <p:pic>
        <p:nvPicPr>
          <p:cNvPr id="4" name="Picture 3">
            <a:extLst>
              <a:ext uri="{FF2B5EF4-FFF2-40B4-BE49-F238E27FC236}">
                <a16:creationId xmlns:a16="http://schemas.microsoft.com/office/drawing/2014/main" id="{FA6F47ED-7D8B-C343-97B2-B67BD37F9A20}"/>
              </a:ext>
            </a:extLst>
          </p:cNvPr>
          <p:cNvPicPr>
            <a:picLocks noChangeAspect="1"/>
          </p:cNvPicPr>
          <p:nvPr/>
        </p:nvPicPr>
        <p:blipFill>
          <a:blip r:embed="rId5"/>
          <a:stretch>
            <a:fillRect/>
          </a:stretch>
        </p:blipFill>
        <p:spPr>
          <a:xfrm>
            <a:off x="9777046" y="276642"/>
            <a:ext cx="1861431" cy="1861431"/>
          </a:xfrm>
          <a:prstGeom prst="rect">
            <a:avLst/>
          </a:prstGeom>
        </p:spPr>
      </p:pic>
      <p:pic>
        <p:nvPicPr>
          <p:cNvPr id="5" name="Picture 4">
            <a:extLst>
              <a:ext uri="{FF2B5EF4-FFF2-40B4-BE49-F238E27FC236}">
                <a16:creationId xmlns:a16="http://schemas.microsoft.com/office/drawing/2014/main" id="{79EC4C1C-CDF6-6A40-BDA5-4456AD3CD17F}"/>
              </a:ext>
            </a:extLst>
          </p:cNvPr>
          <p:cNvPicPr>
            <a:picLocks noChangeAspect="1"/>
          </p:cNvPicPr>
          <p:nvPr/>
        </p:nvPicPr>
        <p:blipFill>
          <a:blip r:embed="rId6"/>
          <a:stretch>
            <a:fillRect/>
          </a:stretch>
        </p:blipFill>
        <p:spPr>
          <a:xfrm>
            <a:off x="786072" y="272907"/>
            <a:ext cx="1775963" cy="1865166"/>
          </a:xfrm>
          <a:prstGeom prst="rect">
            <a:avLst/>
          </a:prstGeom>
        </p:spPr>
      </p:pic>
      <p:pic>
        <p:nvPicPr>
          <p:cNvPr id="6" name="Recorded Sound">
            <a:hlinkClick r:id="" action="ppaction://media"/>
            <a:extLst>
              <a:ext uri="{FF2B5EF4-FFF2-40B4-BE49-F238E27FC236}">
                <a16:creationId xmlns:a16="http://schemas.microsoft.com/office/drawing/2014/main" id="{B219E7A6-6E50-2139-2656-010B96CD22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01914" y="6093995"/>
            <a:ext cx="487363" cy="487363"/>
          </a:xfrm>
          <a:prstGeom prst="rect">
            <a:avLst/>
          </a:prstGeom>
        </p:spPr>
      </p:pic>
    </p:spTree>
    <p:extLst>
      <p:ext uri="{BB962C8B-B14F-4D97-AF65-F5344CB8AC3E}">
        <p14:creationId xmlns:p14="http://schemas.microsoft.com/office/powerpoint/2010/main" val="19745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8B673E-3CC2-3647-B381-69E0F809D1CC}"/>
              </a:ext>
            </a:extLst>
          </p:cNvPr>
          <p:cNvSpPr txBox="1">
            <a:spLocks/>
          </p:cNvSpPr>
          <p:nvPr/>
        </p:nvSpPr>
        <p:spPr bwMode="blackWhite">
          <a:xfrm>
            <a:off x="793615" y="1568173"/>
            <a:ext cx="4494998" cy="1134640"/>
          </a:xfrm>
          <a:prstGeom prst="rect">
            <a:avLst/>
          </a:prstGeom>
          <a:solidFill>
            <a:srgbClr val="FFFFFF"/>
          </a:solidFill>
          <a:ln w="31750" cap="sq">
            <a:solidFill>
              <a:srgbClr val="404040"/>
            </a:solidFill>
            <a:miter lim="800000"/>
          </a:ln>
        </p:spPr>
        <p:txBody>
          <a:bodyPr vert="horz" lIns="182880" tIns="182880" rIns="182880" bIns="182880" rtlCol="0" anchor="ctr" anchorCtr="1">
            <a:noAutofit/>
          </a:bodyPr>
          <a:lstStyle>
            <a:lvl1pPr algn="ctr" defTabSz="914400" rtl="0" eaLnBrk="1" latinLnBrk="0" hangingPunct="1">
              <a:lnSpc>
                <a:spcPct val="90000"/>
              </a:lnSpc>
              <a:spcBef>
                <a:spcPct val="0"/>
              </a:spcBef>
              <a:buNone/>
              <a:defRPr sz="2200" kern="1200" cap="all" spc="200" baseline="0">
                <a:solidFill>
                  <a:srgbClr val="262626"/>
                </a:solidFill>
                <a:latin typeface="+mj-lt"/>
                <a:ea typeface="+mj-ea"/>
                <a:cs typeface="+mj-cs"/>
              </a:defRPr>
            </a:lvl1pPr>
          </a:lstStyle>
          <a:p>
            <a:r>
              <a:rPr lang="en-US" dirty="0"/>
              <a:t>Engagement</a:t>
            </a:r>
          </a:p>
        </p:txBody>
      </p:sp>
      <p:sp>
        <p:nvSpPr>
          <p:cNvPr id="2" name="TextBox 1">
            <a:extLst>
              <a:ext uri="{FF2B5EF4-FFF2-40B4-BE49-F238E27FC236}">
                <a16:creationId xmlns:a16="http://schemas.microsoft.com/office/drawing/2014/main" id="{5E613CCD-EF68-8042-A372-5A469B0A1DC4}"/>
              </a:ext>
            </a:extLst>
          </p:cNvPr>
          <p:cNvSpPr txBox="1"/>
          <p:nvPr/>
        </p:nvSpPr>
        <p:spPr>
          <a:xfrm>
            <a:off x="6107502" y="155275"/>
            <a:ext cx="6084498" cy="6524863"/>
          </a:xfrm>
          <a:prstGeom prst="rect">
            <a:avLst/>
          </a:prstGeom>
          <a:noFill/>
        </p:spPr>
        <p:txBody>
          <a:bodyPr wrap="square" rtlCol="0">
            <a:spAutoFit/>
          </a:bodyPr>
          <a:lstStyle/>
          <a:p>
            <a:pPr lvl="0"/>
            <a:r>
              <a:rPr lang="en-CA" sz="1900" b="1" dirty="0">
                <a:solidFill>
                  <a:srgbClr val="002060"/>
                </a:solidFill>
              </a:rPr>
              <a:t>Early Learning Quality Initiative and Travelling Tales Libraries/BLOG – </a:t>
            </a:r>
            <a:r>
              <a:rPr lang="en-CA" sz="1900" dirty="0"/>
              <a:t>The ELQI and Travelling Tales Libraries have more than 1600 resources available to borrow at no cost for educators working in our local community.  ELQI Library resources focus on materials for educators to support their work and practice while the Travelling Tales Library is a collection of inclusive children's books.  Educators can borrow up to 10 resources from each library and most materials are on loan for 60 days. Check out the ELQI blog for more information &amp; resources.</a:t>
            </a:r>
          </a:p>
          <a:p>
            <a:pPr lvl="1"/>
            <a:endParaRPr lang="en-CA" sz="1900" dirty="0"/>
          </a:p>
          <a:p>
            <a:pPr lvl="0"/>
            <a:r>
              <a:rPr lang="en-CA" sz="1900" b="1" dirty="0">
                <a:solidFill>
                  <a:srgbClr val="002060"/>
                </a:solidFill>
              </a:rPr>
              <a:t>Kawartha Lakes Public Library - </a:t>
            </a:r>
            <a:r>
              <a:rPr lang="en-CA" sz="1900" dirty="0"/>
              <a:t>Offers community passes for local attractions &amp; Ontario Parks, as well as active living resources (disc golf sets, birding kits, soccer sets, adventure kits, </a:t>
            </a:r>
            <a:r>
              <a:rPr lang="en-CA" sz="1900" dirty="0" err="1"/>
              <a:t>etc</a:t>
            </a:r>
            <a:r>
              <a:rPr lang="en-CA" sz="1900" dirty="0"/>
              <a:t>). Also an opportunity to get outside with “</a:t>
            </a:r>
            <a:r>
              <a:rPr lang="en-CA" sz="1900" dirty="0" err="1"/>
              <a:t>Storywalks</a:t>
            </a:r>
            <a:r>
              <a:rPr lang="en-CA" sz="1900" dirty="0"/>
              <a:t>”: Pages of a book are stationed around a trail, pairing literacy with physical activity. Available at Ken Reid Conservation area (Lindsay), Kawartha Settlers’ Village (Bobcaygeon) &amp; all over Kawartha Lakes on a regular basis. Check the events calendar on their website for other upcoming events. There are also many health and wellness books for a healthy you available at the Library.</a:t>
            </a:r>
          </a:p>
        </p:txBody>
      </p:sp>
      <p:pic>
        <p:nvPicPr>
          <p:cNvPr id="3" name="Picture 2">
            <a:extLst>
              <a:ext uri="{FF2B5EF4-FFF2-40B4-BE49-F238E27FC236}">
                <a16:creationId xmlns:a16="http://schemas.microsoft.com/office/drawing/2014/main" id="{134066AD-7916-504C-8385-F3756231A93B}"/>
              </a:ext>
            </a:extLst>
          </p:cNvPr>
          <p:cNvPicPr>
            <a:picLocks noChangeAspect="1"/>
          </p:cNvPicPr>
          <p:nvPr/>
        </p:nvPicPr>
        <p:blipFill>
          <a:blip r:embed="rId5"/>
          <a:stretch>
            <a:fillRect/>
          </a:stretch>
        </p:blipFill>
        <p:spPr>
          <a:xfrm>
            <a:off x="8210" y="4033236"/>
            <a:ext cx="6065808" cy="2824764"/>
          </a:xfrm>
          <a:prstGeom prst="rect">
            <a:avLst/>
          </a:prstGeom>
        </p:spPr>
      </p:pic>
      <p:pic>
        <p:nvPicPr>
          <p:cNvPr id="4" name="Recorded Sound">
            <a:hlinkClick r:id="" action="ppaction://media"/>
            <a:extLst>
              <a:ext uri="{FF2B5EF4-FFF2-40B4-BE49-F238E27FC236}">
                <a16:creationId xmlns:a16="http://schemas.microsoft.com/office/drawing/2014/main" id="{E12B956C-3177-7464-59E2-94F8BC142C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9933" y="415598"/>
            <a:ext cx="487363" cy="487363"/>
          </a:xfrm>
          <a:prstGeom prst="rect">
            <a:avLst/>
          </a:prstGeom>
        </p:spPr>
      </p:pic>
    </p:spTree>
    <p:extLst>
      <p:ext uri="{BB962C8B-B14F-4D97-AF65-F5344CB8AC3E}">
        <p14:creationId xmlns:p14="http://schemas.microsoft.com/office/powerpoint/2010/main" val="221511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8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8B673E-3CC2-3647-B381-69E0F809D1CC}"/>
              </a:ext>
            </a:extLst>
          </p:cNvPr>
          <p:cNvSpPr txBox="1">
            <a:spLocks/>
          </p:cNvSpPr>
          <p:nvPr/>
        </p:nvSpPr>
        <p:spPr bwMode="blackWhite">
          <a:xfrm>
            <a:off x="6891562" y="3001494"/>
            <a:ext cx="4494998" cy="1134640"/>
          </a:xfrm>
          <a:prstGeom prst="rect">
            <a:avLst/>
          </a:prstGeom>
          <a:solidFill>
            <a:srgbClr val="FFFFFF"/>
          </a:solidFill>
          <a:ln w="31750" cap="sq">
            <a:solidFill>
              <a:srgbClr val="404040"/>
            </a:solidFill>
            <a:miter lim="800000"/>
          </a:ln>
        </p:spPr>
        <p:txBody>
          <a:bodyPr vert="horz" lIns="182880" tIns="182880" rIns="182880" bIns="182880" rtlCol="0" anchor="ctr" anchorCtr="1">
            <a:noAutofit/>
          </a:bodyPr>
          <a:lstStyle>
            <a:lvl1pPr algn="ctr" defTabSz="914400" rtl="0" eaLnBrk="1" latinLnBrk="0" hangingPunct="1">
              <a:lnSpc>
                <a:spcPct val="90000"/>
              </a:lnSpc>
              <a:spcBef>
                <a:spcPct val="0"/>
              </a:spcBef>
              <a:buNone/>
              <a:defRPr sz="2200" kern="1200" cap="all" spc="200" baseline="0">
                <a:solidFill>
                  <a:srgbClr val="262626"/>
                </a:solidFill>
                <a:latin typeface="+mj-lt"/>
                <a:ea typeface="+mj-ea"/>
                <a:cs typeface="+mj-cs"/>
              </a:defRPr>
            </a:lvl1pPr>
          </a:lstStyle>
          <a:p>
            <a:r>
              <a:rPr lang="en-US" dirty="0"/>
              <a:t>Engagement (online)</a:t>
            </a:r>
          </a:p>
        </p:txBody>
      </p:sp>
      <p:sp>
        <p:nvSpPr>
          <p:cNvPr id="3" name="TextBox 2">
            <a:extLst>
              <a:ext uri="{FF2B5EF4-FFF2-40B4-BE49-F238E27FC236}">
                <a16:creationId xmlns:a16="http://schemas.microsoft.com/office/drawing/2014/main" id="{6074EB4F-4EF1-9E4A-BA6A-3AE78DDD100E}"/>
              </a:ext>
            </a:extLst>
          </p:cNvPr>
          <p:cNvSpPr txBox="1"/>
          <p:nvPr/>
        </p:nvSpPr>
        <p:spPr>
          <a:xfrm>
            <a:off x="-1" y="0"/>
            <a:ext cx="6193767" cy="7140416"/>
          </a:xfrm>
          <a:prstGeom prst="rect">
            <a:avLst/>
          </a:prstGeom>
          <a:noFill/>
        </p:spPr>
        <p:txBody>
          <a:bodyPr wrap="square" rtlCol="0">
            <a:spAutoFit/>
          </a:bodyPr>
          <a:lstStyle/>
          <a:p>
            <a:pPr lvl="0"/>
            <a:r>
              <a:rPr lang="en-CA" sz="2000" b="1" dirty="0">
                <a:solidFill>
                  <a:srgbClr val="002060"/>
                </a:solidFill>
              </a:rPr>
              <a:t>Yoga with Adriene - </a:t>
            </a:r>
            <a:r>
              <a:rPr lang="en-CA" sz="2000" dirty="0"/>
              <a:t>Free yoga sessions designed to reduce stress and improve mental well-being.  Accessible for beginners and offers targeted routines for stress relief.</a:t>
            </a:r>
          </a:p>
          <a:p>
            <a:pPr lvl="0" defTabSz="914400">
              <a:defRPr/>
            </a:pPr>
            <a:endParaRPr lang="en-CA" sz="2000" b="1" dirty="0"/>
          </a:p>
          <a:p>
            <a:pPr lvl="0" defTabSz="914400">
              <a:defRPr/>
            </a:pPr>
            <a:r>
              <a:rPr lang="en-CA" sz="2000" b="1" dirty="0">
                <a:solidFill>
                  <a:srgbClr val="002060"/>
                </a:solidFill>
              </a:rPr>
              <a:t>Action for Happiness: Get tips App</a:t>
            </a:r>
          </a:p>
          <a:p>
            <a:pPr lvl="0" defTabSz="914400">
              <a:defRPr/>
            </a:pPr>
            <a:r>
              <a:rPr lang="en-CA" sz="2000" dirty="0"/>
              <a:t>This is a free app that will prompt you with simple action ideas each day to support your well-being &amp; spread happiness to others. It allows you to join a self-care community that will boost happiness &amp; positivity for yourself &amp; others. Each month’s prompts are different &amp; research based. </a:t>
            </a:r>
          </a:p>
          <a:p>
            <a:pPr lvl="0" defTabSz="914400">
              <a:defRPr/>
            </a:pPr>
            <a:endParaRPr lang="en-CA" sz="2000" dirty="0"/>
          </a:p>
          <a:p>
            <a:r>
              <a:rPr lang="en-US" sz="2000" b="1" dirty="0">
                <a:solidFill>
                  <a:srgbClr val="002060"/>
                </a:solidFill>
              </a:rPr>
              <a:t>Insight Timer- Meditate, Sleep App</a:t>
            </a:r>
          </a:p>
          <a:p>
            <a:r>
              <a:rPr lang="en-US" sz="2000" dirty="0"/>
              <a:t>This is the most used free meditation app (some in-app purchases). It allows you to meditate with a large global library of well-being content. This app includes breathwork practices, live yoga each day, challenges such as setting boundaries, you can plan &amp; create a routine suited to your needs, &amp; it also enhances sleep &amp; focus, while reducing stress. The best thing about this app is that there is a wide range of lessons suitable to your busy schedule from just a few minutes to long sessions. </a:t>
            </a:r>
          </a:p>
          <a:p>
            <a:endParaRPr lang="en-US" dirty="0"/>
          </a:p>
        </p:txBody>
      </p:sp>
      <p:pic>
        <p:nvPicPr>
          <p:cNvPr id="6" name="Picture 5">
            <a:extLst>
              <a:ext uri="{FF2B5EF4-FFF2-40B4-BE49-F238E27FC236}">
                <a16:creationId xmlns:a16="http://schemas.microsoft.com/office/drawing/2014/main" id="{82F8E86E-802D-F34B-B485-4096F417C3EF}"/>
              </a:ext>
            </a:extLst>
          </p:cNvPr>
          <p:cNvPicPr>
            <a:picLocks noChangeAspect="1"/>
          </p:cNvPicPr>
          <p:nvPr/>
        </p:nvPicPr>
        <p:blipFill>
          <a:blip r:embed="rId5"/>
          <a:stretch>
            <a:fillRect/>
          </a:stretch>
        </p:blipFill>
        <p:spPr>
          <a:xfrm>
            <a:off x="9351034" y="612607"/>
            <a:ext cx="2035526" cy="2068094"/>
          </a:xfrm>
          <a:prstGeom prst="rect">
            <a:avLst/>
          </a:prstGeom>
        </p:spPr>
      </p:pic>
      <p:pic>
        <p:nvPicPr>
          <p:cNvPr id="8" name="Picture 7">
            <a:extLst>
              <a:ext uri="{FF2B5EF4-FFF2-40B4-BE49-F238E27FC236}">
                <a16:creationId xmlns:a16="http://schemas.microsoft.com/office/drawing/2014/main" id="{E851FD21-DCA4-1B40-993B-B1F944E60E1A}"/>
              </a:ext>
            </a:extLst>
          </p:cNvPr>
          <p:cNvPicPr>
            <a:picLocks noChangeAspect="1"/>
          </p:cNvPicPr>
          <p:nvPr/>
        </p:nvPicPr>
        <p:blipFill>
          <a:blip r:embed="rId6"/>
          <a:stretch>
            <a:fillRect/>
          </a:stretch>
        </p:blipFill>
        <p:spPr>
          <a:xfrm>
            <a:off x="6727814" y="612607"/>
            <a:ext cx="2035526" cy="2068094"/>
          </a:xfrm>
          <a:prstGeom prst="rect">
            <a:avLst/>
          </a:prstGeom>
        </p:spPr>
      </p:pic>
      <p:pic>
        <p:nvPicPr>
          <p:cNvPr id="12" name="Picture 11">
            <a:extLst>
              <a:ext uri="{FF2B5EF4-FFF2-40B4-BE49-F238E27FC236}">
                <a16:creationId xmlns:a16="http://schemas.microsoft.com/office/drawing/2014/main" id="{8C874347-36F5-7045-8471-807F4F5015A2}"/>
              </a:ext>
            </a:extLst>
          </p:cNvPr>
          <p:cNvPicPr>
            <a:picLocks noChangeAspect="1"/>
          </p:cNvPicPr>
          <p:nvPr/>
        </p:nvPicPr>
        <p:blipFill>
          <a:blip r:embed="rId7"/>
          <a:stretch>
            <a:fillRect/>
          </a:stretch>
        </p:blipFill>
        <p:spPr>
          <a:xfrm>
            <a:off x="7593742" y="4325288"/>
            <a:ext cx="3090638" cy="2474530"/>
          </a:xfrm>
          <a:prstGeom prst="rect">
            <a:avLst/>
          </a:prstGeom>
        </p:spPr>
      </p:pic>
      <p:pic>
        <p:nvPicPr>
          <p:cNvPr id="2" name="Recorded Sound">
            <a:hlinkClick r:id="" action="ppaction://media"/>
            <a:extLst>
              <a:ext uri="{FF2B5EF4-FFF2-40B4-BE49-F238E27FC236}">
                <a16:creationId xmlns:a16="http://schemas.microsoft.com/office/drawing/2014/main" id="{5A2A5A15-3E82-7A97-6F60-7F74D80ACA8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86560" y="6181893"/>
            <a:ext cx="487363" cy="487363"/>
          </a:xfrm>
          <a:prstGeom prst="rect">
            <a:avLst/>
          </a:prstGeom>
        </p:spPr>
      </p:pic>
    </p:spTree>
    <p:extLst>
      <p:ext uri="{BB962C8B-B14F-4D97-AF65-F5344CB8AC3E}">
        <p14:creationId xmlns:p14="http://schemas.microsoft.com/office/powerpoint/2010/main" val="145813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1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C18FF-63C5-2F4A-89EA-C6ED7CAE7F31}"/>
              </a:ext>
            </a:extLst>
          </p:cNvPr>
          <p:cNvSpPr txBox="1">
            <a:spLocks/>
          </p:cNvSpPr>
          <p:nvPr/>
        </p:nvSpPr>
        <p:spPr bwMode="blackWhite">
          <a:xfrm>
            <a:off x="3782685" y="2493883"/>
            <a:ext cx="4494998" cy="1134640"/>
          </a:xfrm>
          <a:prstGeom prst="rect">
            <a:avLst/>
          </a:prstGeom>
          <a:solidFill>
            <a:srgbClr val="FFFFFF"/>
          </a:solidFill>
          <a:ln w="31750" cap="sq">
            <a:solidFill>
              <a:srgbClr val="404040"/>
            </a:solidFill>
            <a:miter lim="800000"/>
          </a:ln>
        </p:spPr>
        <p:txBody>
          <a:bodyPr vert="horz" lIns="182880" tIns="182880" rIns="182880" bIns="182880" rtlCol="0" anchor="ctr" anchorCtr="1">
            <a:noAutofit/>
          </a:bodyPr>
          <a:lstStyle>
            <a:lvl1pPr algn="ctr" defTabSz="914400" rtl="0" eaLnBrk="1" latinLnBrk="0" hangingPunct="1">
              <a:lnSpc>
                <a:spcPct val="90000"/>
              </a:lnSpc>
              <a:spcBef>
                <a:spcPct val="0"/>
              </a:spcBef>
              <a:buNone/>
              <a:defRPr sz="2200" kern="1200" cap="all" spc="200" baseline="0">
                <a:solidFill>
                  <a:srgbClr val="262626"/>
                </a:solidFill>
                <a:latin typeface="+mj-lt"/>
                <a:ea typeface="+mj-ea"/>
                <a:cs typeface="+mj-cs"/>
              </a:defRPr>
            </a:lvl1pPr>
          </a:lstStyle>
          <a:p>
            <a:r>
              <a:rPr lang="en-US" dirty="0"/>
              <a:t>Expression</a:t>
            </a:r>
          </a:p>
        </p:txBody>
      </p:sp>
      <p:sp>
        <p:nvSpPr>
          <p:cNvPr id="3" name="TextBox 2">
            <a:extLst>
              <a:ext uri="{FF2B5EF4-FFF2-40B4-BE49-F238E27FC236}">
                <a16:creationId xmlns:a16="http://schemas.microsoft.com/office/drawing/2014/main" id="{E4957299-BD00-D946-A85A-520826274B4F}"/>
              </a:ext>
            </a:extLst>
          </p:cNvPr>
          <p:cNvSpPr txBox="1"/>
          <p:nvPr/>
        </p:nvSpPr>
        <p:spPr>
          <a:xfrm>
            <a:off x="337624" y="239151"/>
            <a:ext cx="5528603" cy="2308324"/>
          </a:xfrm>
          <a:prstGeom prst="rect">
            <a:avLst/>
          </a:prstGeom>
          <a:noFill/>
        </p:spPr>
        <p:txBody>
          <a:bodyPr wrap="square" rtlCol="0">
            <a:spAutoFit/>
          </a:bodyPr>
          <a:lstStyle/>
          <a:p>
            <a:r>
              <a:rPr lang="en-CA" b="1" dirty="0" err="1">
                <a:solidFill>
                  <a:srgbClr val="002060"/>
                </a:solidFill>
              </a:rPr>
              <a:t>AllTrails</a:t>
            </a:r>
            <a:r>
              <a:rPr lang="en-CA" b="1" dirty="0">
                <a:solidFill>
                  <a:srgbClr val="002060"/>
                </a:solidFill>
              </a:rPr>
              <a:t> App: </a:t>
            </a:r>
          </a:p>
          <a:p>
            <a:r>
              <a:rPr lang="en-CA" dirty="0"/>
              <a:t>Hike, Bike &amp; Run- Discover over 45,000 trails, view the trails beforehand &amp; plan your trip. Includes recent photos, distances, reviews, option to track your progress (GPS style), &amp; sends location updates &amp; notifies you if you’ve gone off course. Also allows for personalization (</a:t>
            </a:r>
            <a:r>
              <a:rPr lang="en-CA" dirty="0" err="1"/>
              <a:t>i.e</a:t>
            </a:r>
            <a:r>
              <a:rPr lang="en-CA" dirty="0"/>
              <a:t> difficulty level, waterfalls, dog-friendly, </a:t>
            </a:r>
            <a:r>
              <a:rPr lang="en-CA" dirty="0" err="1"/>
              <a:t>etc</a:t>
            </a:r>
            <a:r>
              <a:rPr lang="en-CA" dirty="0"/>
              <a:t>).</a:t>
            </a:r>
          </a:p>
          <a:p>
            <a:endParaRPr lang="en-US" dirty="0"/>
          </a:p>
        </p:txBody>
      </p:sp>
      <p:sp>
        <p:nvSpPr>
          <p:cNvPr id="4" name="TextBox 3">
            <a:extLst>
              <a:ext uri="{FF2B5EF4-FFF2-40B4-BE49-F238E27FC236}">
                <a16:creationId xmlns:a16="http://schemas.microsoft.com/office/drawing/2014/main" id="{F841374C-CE24-5946-AB00-4591D41816BC}"/>
              </a:ext>
            </a:extLst>
          </p:cNvPr>
          <p:cNvSpPr txBox="1"/>
          <p:nvPr/>
        </p:nvSpPr>
        <p:spPr>
          <a:xfrm>
            <a:off x="337624" y="3628523"/>
            <a:ext cx="5992837" cy="3416320"/>
          </a:xfrm>
          <a:prstGeom prst="rect">
            <a:avLst/>
          </a:prstGeom>
          <a:noFill/>
        </p:spPr>
        <p:txBody>
          <a:bodyPr wrap="square" rtlCol="0">
            <a:spAutoFit/>
          </a:bodyPr>
          <a:lstStyle/>
          <a:p>
            <a:r>
              <a:rPr lang="en-CA" b="1" dirty="0">
                <a:solidFill>
                  <a:srgbClr val="002060"/>
                </a:solidFill>
              </a:rPr>
              <a:t>Halo App: </a:t>
            </a:r>
          </a:p>
          <a:p>
            <a:r>
              <a:rPr lang="en-CA" dirty="0"/>
              <a:t>Daily Self Care Journal- Allows you to declutter your mind weather you have 5 mins or 50mins. Includes prompts every day, such as “how are you feeling?” &amp; “what are you grateful for?”. Provides feedback on mood distribution over time and influences on what makes you feel good. Completely confidential, private &amp; secure. Provides a library of resources on topics such as personal growth &amp; self love. Also has a neat feature where you can audio record journal messages for those who do not enjoy writing. Allows you to review your day and identify potential triggers.</a:t>
            </a:r>
          </a:p>
          <a:p>
            <a:endParaRPr lang="en-US" dirty="0"/>
          </a:p>
        </p:txBody>
      </p:sp>
      <p:sp>
        <p:nvSpPr>
          <p:cNvPr id="5" name="TextBox 4">
            <a:extLst>
              <a:ext uri="{FF2B5EF4-FFF2-40B4-BE49-F238E27FC236}">
                <a16:creationId xmlns:a16="http://schemas.microsoft.com/office/drawing/2014/main" id="{64C7A2C8-C135-0A4C-A83E-39F3EBC862A6}"/>
              </a:ext>
            </a:extLst>
          </p:cNvPr>
          <p:cNvSpPr txBox="1"/>
          <p:nvPr/>
        </p:nvSpPr>
        <p:spPr>
          <a:xfrm>
            <a:off x="6330461" y="119870"/>
            <a:ext cx="5748997" cy="2585323"/>
          </a:xfrm>
          <a:prstGeom prst="rect">
            <a:avLst/>
          </a:prstGeom>
          <a:noFill/>
        </p:spPr>
        <p:txBody>
          <a:bodyPr wrap="square" rtlCol="0">
            <a:spAutoFit/>
          </a:bodyPr>
          <a:lstStyle/>
          <a:p>
            <a:r>
              <a:rPr lang="en-US" b="1" dirty="0">
                <a:solidFill>
                  <a:srgbClr val="002060"/>
                </a:solidFill>
              </a:rPr>
              <a:t>Finch: Self-Care Pet App:</a:t>
            </a:r>
          </a:p>
          <a:p>
            <a:r>
              <a:rPr lang="en-US" dirty="0"/>
              <a:t>Self care pet app that is free (some in-app purchases) &amp; helps you feel prepared &amp; positive each day- When you take care of yourself you take care of the pet. This app makes self-care rewarding &amp; fun, allowing you to choose from different personalized self-care exercises. It offers goal setting, meditation, mindful exercises &amp; journaling, among other features.</a:t>
            </a:r>
          </a:p>
          <a:p>
            <a:endParaRPr lang="en-US" dirty="0"/>
          </a:p>
        </p:txBody>
      </p:sp>
      <p:sp>
        <p:nvSpPr>
          <p:cNvPr id="6" name="TextBox 5">
            <a:extLst>
              <a:ext uri="{FF2B5EF4-FFF2-40B4-BE49-F238E27FC236}">
                <a16:creationId xmlns:a16="http://schemas.microsoft.com/office/drawing/2014/main" id="{5218316C-CD4B-884A-8F6A-42365DFE1D20}"/>
              </a:ext>
            </a:extLst>
          </p:cNvPr>
          <p:cNvSpPr txBox="1"/>
          <p:nvPr/>
        </p:nvSpPr>
        <p:spPr>
          <a:xfrm>
            <a:off x="6330461" y="3718679"/>
            <a:ext cx="5669281" cy="3139321"/>
          </a:xfrm>
          <a:prstGeom prst="rect">
            <a:avLst/>
          </a:prstGeom>
          <a:noFill/>
        </p:spPr>
        <p:txBody>
          <a:bodyPr wrap="square" rtlCol="0">
            <a:spAutoFit/>
          </a:bodyPr>
          <a:lstStyle/>
          <a:p>
            <a:r>
              <a:rPr lang="en-US" b="1" dirty="0">
                <a:solidFill>
                  <a:srgbClr val="002060"/>
                </a:solidFill>
              </a:rPr>
              <a:t>I am- Daily Affirmations App:</a:t>
            </a:r>
          </a:p>
          <a:p>
            <a:r>
              <a:rPr lang="en-US" dirty="0"/>
              <a:t>A free app (some in-app purchases) that helps you to reroute negative thoughts &amp; build self esteem. Helps you to center your goals and intentions with your dreams &amp; ambitions. Strengthening the connection between your conscious &amp; unconscious mind builds resiliency, allowing you to better tackle challenges that arise. This app will also allow you to increase self-awareness and recognize self-doubting thought patterns. Also comes with personalized widgets and themes to help you get inspired. </a:t>
            </a:r>
          </a:p>
          <a:p>
            <a:endParaRPr lang="en-US" dirty="0"/>
          </a:p>
        </p:txBody>
      </p:sp>
      <p:pic>
        <p:nvPicPr>
          <p:cNvPr id="10" name="Picture 9">
            <a:extLst>
              <a:ext uri="{FF2B5EF4-FFF2-40B4-BE49-F238E27FC236}">
                <a16:creationId xmlns:a16="http://schemas.microsoft.com/office/drawing/2014/main" id="{0C5FB295-9897-ED4B-9E58-FD39B7319DEC}"/>
              </a:ext>
            </a:extLst>
          </p:cNvPr>
          <p:cNvPicPr>
            <a:picLocks noChangeAspect="1"/>
          </p:cNvPicPr>
          <p:nvPr/>
        </p:nvPicPr>
        <p:blipFill>
          <a:blip r:embed="rId5"/>
          <a:stretch>
            <a:fillRect/>
          </a:stretch>
        </p:blipFill>
        <p:spPr>
          <a:xfrm>
            <a:off x="527980" y="2421370"/>
            <a:ext cx="1181008" cy="1171853"/>
          </a:xfrm>
          <a:prstGeom prst="rect">
            <a:avLst/>
          </a:prstGeom>
        </p:spPr>
      </p:pic>
      <p:pic>
        <p:nvPicPr>
          <p:cNvPr id="12" name="Picture 11">
            <a:extLst>
              <a:ext uri="{FF2B5EF4-FFF2-40B4-BE49-F238E27FC236}">
                <a16:creationId xmlns:a16="http://schemas.microsoft.com/office/drawing/2014/main" id="{731D0491-5574-F84D-B3AC-D07FF460CE37}"/>
              </a:ext>
            </a:extLst>
          </p:cNvPr>
          <p:cNvPicPr>
            <a:picLocks noChangeAspect="1"/>
          </p:cNvPicPr>
          <p:nvPr/>
        </p:nvPicPr>
        <p:blipFill>
          <a:blip r:embed="rId6"/>
          <a:stretch>
            <a:fillRect/>
          </a:stretch>
        </p:blipFill>
        <p:spPr>
          <a:xfrm>
            <a:off x="2173222" y="2421370"/>
            <a:ext cx="1145229" cy="1172282"/>
          </a:xfrm>
          <a:prstGeom prst="rect">
            <a:avLst/>
          </a:prstGeom>
        </p:spPr>
      </p:pic>
      <p:pic>
        <p:nvPicPr>
          <p:cNvPr id="14" name="Picture 13">
            <a:extLst>
              <a:ext uri="{FF2B5EF4-FFF2-40B4-BE49-F238E27FC236}">
                <a16:creationId xmlns:a16="http://schemas.microsoft.com/office/drawing/2014/main" id="{186C0B6D-7B98-E645-828D-6407887FE21F}"/>
              </a:ext>
            </a:extLst>
          </p:cNvPr>
          <p:cNvPicPr>
            <a:picLocks noChangeAspect="1"/>
          </p:cNvPicPr>
          <p:nvPr/>
        </p:nvPicPr>
        <p:blipFill>
          <a:blip r:embed="rId7"/>
          <a:stretch>
            <a:fillRect/>
          </a:stretch>
        </p:blipFill>
        <p:spPr>
          <a:xfrm>
            <a:off x="10520387" y="2359983"/>
            <a:ext cx="1202357" cy="1171853"/>
          </a:xfrm>
          <a:prstGeom prst="rect">
            <a:avLst/>
          </a:prstGeom>
        </p:spPr>
      </p:pic>
      <p:pic>
        <p:nvPicPr>
          <p:cNvPr id="16" name="Picture 15">
            <a:extLst>
              <a:ext uri="{FF2B5EF4-FFF2-40B4-BE49-F238E27FC236}">
                <a16:creationId xmlns:a16="http://schemas.microsoft.com/office/drawing/2014/main" id="{5CD30080-97C0-E046-BAC2-D6795828E90A}"/>
              </a:ext>
            </a:extLst>
          </p:cNvPr>
          <p:cNvPicPr>
            <a:picLocks noChangeAspect="1"/>
          </p:cNvPicPr>
          <p:nvPr/>
        </p:nvPicPr>
        <p:blipFill>
          <a:blip r:embed="rId8"/>
          <a:stretch>
            <a:fillRect/>
          </a:stretch>
        </p:blipFill>
        <p:spPr>
          <a:xfrm>
            <a:off x="8706891" y="2362594"/>
            <a:ext cx="1208793" cy="1190478"/>
          </a:xfrm>
          <a:prstGeom prst="rect">
            <a:avLst/>
          </a:prstGeom>
        </p:spPr>
      </p:pic>
      <p:pic>
        <p:nvPicPr>
          <p:cNvPr id="7" name="Recorded Sound">
            <a:hlinkClick r:id="" action="ppaction://media"/>
            <a:extLst>
              <a:ext uri="{FF2B5EF4-FFF2-40B4-BE49-F238E27FC236}">
                <a16:creationId xmlns:a16="http://schemas.microsoft.com/office/drawing/2014/main" id="{E7F5D1E2-EEDD-8E3D-5578-742A06CA854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6179" y="6264703"/>
            <a:ext cx="487363" cy="487363"/>
          </a:xfrm>
          <a:prstGeom prst="rect">
            <a:avLst/>
          </a:prstGeom>
        </p:spPr>
      </p:pic>
    </p:spTree>
    <p:extLst>
      <p:ext uri="{BB962C8B-B14F-4D97-AF65-F5344CB8AC3E}">
        <p14:creationId xmlns:p14="http://schemas.microsoft.com/office/powerpoint/2010/main" val="166829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71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E294-134C-EC4E-B66F-0DB2E4417029}"/>
              </a:ext>
            </a:extLst>
          </p:cNvPr>
          <p:cNvSpPr>
            <a:spLocks noGrp="1"/>
          </p:cNvSpPr>
          <p:nvPr>
            <p:ph type="title"/>
          </p:nvPr>
        </p:nvSpPr>
        <p:spPr>
          <a:xfrm>
            <a:off x="2878116" y="409508"/>
            <a:ext cx="6136487" cy="1188720"/>
          </a:xfrm>
        </p:spPr>
        <p:txBody>
          <a:bodyPr/>
          <a:lstStyle/>
          <a:p>
            <a:r>
              <a:rPr lang="en-US" dirty="0"/>
              <a:t>Expressive activities</a:t>
            </a:r>
          </a:p>
        </p:txBody>
      </p:sp>
      <p:sp>
        <p:nvSpPr>
          <p:cNvPr id="3" name="TextBox 2">
            <a:extLst>
              <a:ext uri="{FF2B5EF4-FFF2-40B4-BE49-F238E27FC236}">
                <a16:creationId xmlns:a16="http://schemas.microsoft.com/office/drawing/2014/main" id="{0E95C949-E9D9-1C43-8B08-621BBCEC50F0}"/>
              </a:ext>
            </a:extLst>
          </p:cNvPr>
          <p:cNvSpPr txBox="1"/>
          <p:nvPr/>
        </p:nvSpPr>
        <p:spPr>
          <a:xfrm>
            <a:off x="2006849" y="1918765"/>
            <a:ext cx="9276502" cy="2523768"/>
          </a:xfrm>
          <a:prstGeom prst="rect">
            <a:avLst/>
          </a:prstGeom>
          <a:noFill/>
        </p:spPr>
        <p:txBody>
          <a:bodyPr wrap="square" rtlCol="0">
            <a:spAutoFit/>
          </a:bodyPr>
          <a:lstStyle/>
          <a:p>
            <a:r>
              <a:rPr lang="en-US" sz="2000" b="1" dirty="0">
                <a:solidFill>
                  <a:srgbClr val="BE650D"/>
                </a:solidFill>
              </a:rPr>
              <a:t>Challenge: Artistic Expression:</a:t>
            </a:r>
          </a:p>
          <a:p>
            <a:endParaRPr lang="en-US" sz="2000" b="1" dirty="0"/>
          </a:p>
          <a:p>
            <a:r>
              <a:rPr lang="en-US" sz="2000" i="1" dirty="0">
                <a:solidFill>
                  <a:srgbClr val="BE650D"/>
                </a:solidFill>
              </a:rPr>
              <a:t>On a sketch pad choose a prompt below to express how you are currently feeling:</a:t>
            </a:r>
          </a:p>
          <a:p>
            <a:endParaRPr lang="en-US" sz="2000" dirty="0"/>
          </a:p>
          <a:p>
            <a:pPr marL="228600" indent="-228600">
              <a:buAutoNum type="arabicPeriod"/>
            </a:pPr>
            <a:r>
              <a:rPr lang="en-US" sz="2000" dirty="0"/>
              <a:t>Draw something that makes you feel happy/motivated</a:t>
            </a:r>
          </a:p>
          <a:p>
            <a:pPr marL="228600" indent="-228600">
              <a:buAutoNum type="arabicPeriod"/>
            </a:pPr>
            <a:r>
              <a:rPr lang="en-US" sz="2000" dirty="0"/>
              <a:t>Draw how you are feeling right now</a:t>
            </a:r>
          </a:p>
          <a:p>
            <a:pPr marL="228600" indent="-228600">
              <a:buAutoNum type="arabicPeriod"/>
            </a:pPr>
            <a:r>
              <a:rPr lang="en-US" sz="2000" dirty="0"/>
              <a:t>Draw something that you resent &amp; then turn it into something beautiful</a:t>
            </a:r>
          </a:p>
          <a:p>
            <a:endParaRPr lang="en-US" dirty="0"/>
          </a:p>
        </p:txBody>
      </p:sp>
      <p:pic>
        <p:nvPicPr>
          <p:cNvPr id="7" name="Picture 6">
            <a:extLst>
              <a:ext uri="{FF2B5EF4-FFF2-40B4-BE49-F238E27FC236}">
                <a16:creationId xmlns:a16="http://schemas.microsoft.com/office/drawing/2014/main" id="{2DB54055-4877-6B4E-A57C-08A40D05F744}"/>
              </a:ext>
            </a:extLst>
          </p:cNvPr>
          <p:cNvPicPr>
            <a:picLocks noChangeAspect="1"/>
          </p:cNvPicPr>
          <p:nvPr/>
        </p:nvPicPr>
        <p:blipFill>
          <a:blip r:embed="rId5"/>
          <a:stretch>
            <a:fillRect/>
          </a:stretch>
        </p:blipFill>
        <p:spPr>
          <a:xfrm>
            <a:off x="3609290" y="4573289"/>
            <a:ext cx="4674138" cy="2094930"/>
          </a:xfrm>
          <a:prstGeom prst="rect">
            <a:avLst/>
          </a:prstGeom>
        </p:spPr>
      </p:pic>
      <p:pic>
        <p:nvPicPr>
          <p:cNvPr id="4" name="Recorded Sound">
            <a:hlinkClick r:id="" action="ppaction://media"/>
            <a:extLst>
              <a:ext uri="{FF2B5EF4-FFF2-40B4-BE49-F238E27FC236}">
                <a16:creationId xmlns:a16="http://schemas.microsoft.com/office/drawing/2014/main" id="{9F148AFD-8E7F-452E-169E-208321CEC36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95988" y="6067425"/>
            <a:ext cx="487363" cy="487363"/>
          </a:xfrm>
          <a:prstGeom prst="rect">
            <a:avLst/>
          </a:prstGeom>
        </p:spPr>
      </p:pic>
    </p:spTree>
    <p:extLst>
      <p:ext uri="{BB962C8B-B14F-4D97-AF65-F5344CB8AC3E}">
        <p14:creationId xmlns:p14="http://schemas.microsoft.com/office/powerpoint/2010/main" val="3632543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B394-0943-8845-AD7D-7E579A2EA702}"/>
              </a:ext>
            </a:extLst>
          </p:cNvPr>
          <p:cNvSpPr>
            <a:spLocks noGrp="1"/>
          </p:cNvSpPr>
          <p:nvPr>
            <p:ph type="title"/>
          </p:nvPr>
        </p:nvSpPr>
        <p:spPr>
          <a:xfrm>
            <a:off x="2317400" y="498865"/>
            <a:ext cx="7729728" cy="1188720"/>
          </a:xfrm>
        </p:spPr>
        <p:txBody>
          <a:bodyPr/>
          <a:lstStyle/>
          <a:p>
            <a:r>
              <a:rPr lang="en-US" dirty="0"/>
              <a:t>Other resources</a:t>
            </a:r>
          </a:p>
        </p:txBody>
      </p:sp>
      <p:sp>
        <p:nvSpPr>
          <p:cNvPr id="3" name="TextBox 2">
            <a:extLst>
              <a:ext uri="{FF2B5EF4-FFF2-40B4-BE49-F238E27FC236}">
                <a16:creationId xmlns:a16="http://schemas.microsoft.com/office/drawing/2014/main" id="{A9ECD5AB-A7CD-9140-B9BC-04C41054F26D}"/>
              </a:ext>
            </a:extLst>
          </p:cNvPr>
          <p:cNvSpPr txBox="1"/>
          <p:nvPr/>
        </p:nvSpPr>
        <p:spPr>
          <a:xfrm>
            <a:off x="1564255" y="1979264"/>
            <a:ext cx="9839865" cy="3170099"/>
          </a:xfrm>
          <a:prstGeom prst="rect">
            <a:avLst/>
          </a:prstGeom>
          <a:noFill/>
        </p:spPr>
        <p:txBody>
          <a:bodyPr wrap="square" rtlCol="0">
            <a:spAutoFit/>
          </a:bodyPr>
          <a:lstStyle/>
          <a:p>
            <a:pPr marL="285750" indent="-285750">
              <a:buFont typeface="Courier New" panose="02070309020205020404" pitchFamily="49" charset="0"/>
              <a:buChar char="o"/>
            </a:pPr>
            <a:r>
              <a:rPr lang="en-US" sz="2000" b="1" dirty="0">
                <a:solidFill>
                  <a:srgbClr val="002060"/>
                </a:solidFill>
              </a:rPr>
              <a:t>Webinar (January 22, 2025): </a:t>
            </a:r>
          </a:p>
          <a:p>
            <a:pPr marL="742950" lvl="1" indent="-285750">
              <a:buFont typeface="Courier New" panose="02070309020205020404" pitchFamily="49" charset="0"/>
              <a:buChar char="o"/>
            </a:pPr>
            <a:r>
              <a:rPr lang="en-US" sz="2000" dirty="0"/>
              <a:t>Beth Cannon</a:t>
            </a:r>
          </a:p>
          <a:p>
            <a:pPr marL="742950" lvl="1" indent="-285750">
              <a:buFont typeface="Courier New" panose="02070309020205020404" pitchFamily="49" charset="0"/>
              <a:buChar char="o"/>
            </a:pPr>
            <a:r>
              <a:rPr lang="en-US" sz="2000" dirty="0"/>
              <a:t>“The Link to Stability When You’re on the Brink of Burnout”</a:t>
            </a:r>
          </a:p>
          <a:p>
            <a:pPr marL="742950" lvl="1" indent="-285750">
              <a:buFont typeface="Courier New" panose="02070309020205020404" pitchFamily="49" charset="0"/>
              <a:buChar char="o"/>
            </a:pPr>
            <a:r>
              <a:rPr lang="en-US" sz="2000" dirty="0"/>
              <a:t>See handout for link</a:t>
            </a:r>
          </a:p>
          <a:p>
            <a:endParaRPr lang="en-CA" sz="2000" dirty="0"/>
          </a:p>
          <a:p>
            <a:pPr marL="285750" indent="-285750">
              <a:buFont typeface="Courier New" panose="02070309020205020404" pitchFamily="49" charset="0"/>
              <a:buChar char="o"/>
            </a:pPr>
            <a:r>
              <a:rPr lang="en-US" sz="2000" b="1" dirty="0">
                <a:solidFill>
                  <a:srgbClr val="002060"/>
                </a:solidFill>
              </a:rPr>
              <a:t>Website to support burnout, chronic stress, &amp; mental health, among other supports:</a:t>
            </a:r>
          </a:p>
          <a:p>
            <a:pPr marL="742950" lvl="1" indent="-285750">
              <a:buFont typeface="Courier New" panose="02070309020205020404" pitchFamily="49" charset="0"/>
              <a:buChar char="o"/>
            </a:pPr>
            <a:r>
              <a:rPr lang="en-US" sz="2000" dirty="0"/>
              <a:t>Search, filter &amp; find articles, audios, books, videos, &amp; courses tailored to your needs</a:t>
            </a:r>
          </a:p>
          <a:p>
            <a:pPr marL="742950" lvl="1" indent="-285750">
              <a:buFont typeface="Courier New" panose="02070309020205020404" pitchFamily="49" charset="0"/>
              <a:buChar char="o"/>
            </a:pPr>
            <a:r>
              <a:rPr lang="en-US" sz="2000" dirty="0"/>
              <a:t>See handout for link</a:t>
            </a:r>
          </a:p>
          <a:p>
            <a:pPr lvl="1"/>
            <a:endParaRPr lang="en-US" sz="2000" b="1" dirty="0"/>
          </a:p>
        </p:txBody>
      </p:sp>
      <p:pic>
        <p:nvPicPr>
          <p:cNvPr id="4" name="Recorded Sound">
            <a:hlinkClick r:id="" action="ppaction://media"/>
            <a:extLst>
              <a:ext uri="{FF2B5EF4-FFF2-40B4-BE49-F238E27FC236}">
                <a16:creationId xmlns:a16="http://schemas.microsoft.com/office/drawing/2014/main" id="{14FEAAB3-6783-A646-05D1-F769C05711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0438" y="6130925"/>
            <a:ext cx="487363" cy="487363"/>
          </a:xfrm>
          <a:prstGeom prst="rect">
            <a:avLst/>
          </a:prstGeom>
        </p:spPr>
      </p:pic>
    </p:spTree>
    <p:extLst>
      <p:ext uri="{BB962C8B-B14F-4D97-AF65-F5344CB8AC3E}">
        <p14:creationId xmlns:p14="http://schemas.microsoft.com/office/powerpoint/2010/main" val="189880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0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FEA6A-E358-534E-8084-D01B4F9F2766}"/>
              </a:ext>
            </a:extLst>
          </p:cNvPr>
          <p:cNvSpPr>
            <a:spLocks noGrp="1"/>
          </p:cNvSpPr>
          <p:nvPr>
            <p:ph type="title"/>
          </p:nvPr>
        </p:nvSpPr>
        <p:spPr/>
        <p:txBody>
          <a:bodyPr/>
          <a:lstStyle/>
          <a:p>
            <a:r>
              <a:rPr lang="en-US" dirty="0"/>
              <a:t>Other (paid) resources</a:t>
            </a:r>
          </a:p>
        </p:txBody>
      </p:sp>
      <p:sp>
        <p:nvSpPr>
          <p:cNvPr id="3" name="TextBox 2">
            <a:extLst>
              <a:ext uri="{FF2B5EF4-FFF2-40B4-BE49-F238E27FC236}">
                <a16:creationId xmlns:a16="http://schemas.microsoft.com/office/drawing/2014/main" id="{BB950957-D04F-E249-AE00-3D8D0F0539F7}"/>
              </a:ext>
            </a:extLst>
          </p:cNvPr>
          <p:cNvSpPr txBox="1"/>
          <p:nvPr/>
        </p:nvSpPr>
        <p:spPr>
          <a:xfrm>
            <a:off x="931653" y="2346385"/>
            <a:ext cx="10437962" cy="4062651"/>
          </a:xfrm>
          <a:prstGeom prst="rect">
            <a:avLst/>
          </a:prstGeom>
          <a:noFill/>
        </p:spPr>
        <p:txBody>
          <a:bodyPr wrap="square" rtlCol="0">
            <a:spAutoFit/>
          </a:bodyPr>
          <a:lstStyle/>
          <a:p>
            <a:pPr lvl="0"/>
            <a:r>
              <a:rPr lang="en-CA" sz="2000" b="1" dirty="0">
                <a:solidFill>
                  <a:srgbClr val="002060"/>
                </a:solidFill>
              </a:rPr>
              <a:t>Calm App - </a:t>
            </a:r>
            <a:r>
              <a:rPr lang="en-CA" sz="2000" dirty="0"/>
              <a:t>Paid meditation and relaxation app designed to help reduce stress, promote sleep, and improve mental well-being.</a:t>
            </a:r>
          </a:p>
          <a:p>
            <a:pPr lvl="1"/>
            <a:r>
              <a:rPr lang="en-CA" sz="2000" b="1" dirty="0">
                <a:solidFill>
                  <a:srgbClr val="002060"/>
                </a:solidFill>
              </a:rPr>
              <a:t>Cost:</a:t>
            </a:r>
            <a:r>
              <a:rPr lang="en-CA" sz="2000" dirty="0">
                <a:solidFill>
                  <a:srgbClr val="002060"/>
                </a:solidFill>
              </a:rPr>
              <a:t> </a:t>
            </a:r>
            <a:r>
              <a:rPr lang="en-CA" sz="2000" dirty="0"/>
              <a:t>$76.99 CAD annually (after a free trial).</a:t>
            </a:r>
          </a:p>
          <a:p>
            <a:pPr lvl="1"/>
            <a:r>
              <a:rPr lang="en-CA" sz="2000" b="1" dirty="0">
                <a:solidFill>
                  <a:srgbClr val="002060"/>
                </a:solidFill>
              </a:rPr>
              <a:t>Location: </a:t>
            </a:r>
            <a:r>
              <a:rPr lang="en-CA" sz="2000" dirty="0"/>
              <a:t>App Store</a:t>
            </a:r>
          </a:p>
          <a:p>
            <a:pPr lvl="0"/>
            <a:endParaRPr lang="en-CA" sz="2000" b="1" dirty="0"/>
          </a:p>
          <a:p>
            <a:pPr lvl="0"/>
            <a:r>
              <a:rPr lang="en-CA" sz="2000" b="1" dirty="0">
                <a:solidFill>
                  <a:srgbClr val="002060"/>
                </a:solidFill>
              </a:rPr>
              <a:t>Headspace App - </a:t>
            </a:r>
            <a:r>
              <a:rPr lang="en-CA" sz="2000" dirty="0"/>
              <a:t>Paid mindfulness and meditation app. Offers guided meditation, sleep support, stress relief, and emotional regulation tools.</a:t>
            </a:r>
          </a:p>
          <a:p>
            <a:pPr lvl="1"/>
            <a:r>
              <a:rPr lang="en-CA" sz="2000" b="1" dirty="0">
                <a:solidFill>
                  <a:srgbClr val="002060"/>
                </a:solidFill>
              </a:rPr>
              <a:t>Cost:</a:t>
            </a:r>
            <a:r>
              <a:rPr lang="en-CA" sz="2000" dirty="0">
                <a:solidFill>
                  <a:srgbClr val="002060"/>
                </a:solidFill>
              </a:rPr>
              <a:t> </a:t>
            </a:r>
            <a:r>
              <a:rPr lang="en-CA" sz="2000" dirty="0"/>
              <a:t>$69.99 CAD annually (after a free trial).</a:t>
            </a:r>
          </a:p>
          <a:p>
            <a:pPr lvl="1"/>
            <a:r>
              <a:rPr lang="en-CA" sz="2000" b="1" dirty="0">
                <a:solidFill>
                  <a:srgbClr val="002060"/>
                </a:solidFill>
              </a:rPr>
              <a:t>Location: </a:t>
            </a:r>
            <a:r>
              <a:rPr lang="en-CA" sz="2000" dirty="0"/>
              <a:t>App Store</a:t>
            </a:r>
          </a:p>
          <a:p>
            <a:pPr lvl="1"/>
            <a:endParaRPr lang="en-CA" sz="2000" dirty="0"/>
          </a:p>
          <a:p>
            <a:r>
              <a:rPr lang="en-US" sz="2000" b="1" dirty="0">
                <a:solidFill>
                  <a:srgbClr val="002060"/>
                </a:solidFill>
              </a:rPr>
              <a:t>The Association of Early Childhood Educators of Ontario (AECEO) - </a:t>
            </a:r>
            <a:r>
              <a:rPr lang="en-US" sz="2000" dirty="0"/>
              <a:t>Some free professional online learning resources (paid membership for increased access to resources)</a:t>
            </a:r>
          </a:p>
          <a:p>
            <a:endParaRPr lang="en-US" dirty="0"/>
          </a:p>
        </p:txBody>
      </p:sp>
      <p:pic>
        <p:nvPicPr>
          <p:cNvPr id="4" name="Recorded Sound">
            <a:hlinkClick r:id="" action="ppaction://media"/>
            <a:extLst>
              <a:ext uri="{FF2B5EF4-FFF2-40B4-BE49-F238E27FC236}">
                <a16:creationId xmlns:a16="http://schemas.microsoft.com/office/drawing/2014/main" id="{C65AC390-38D1-748E-1F15-98A0895954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25933" y="6165354"/>
            <a:ext cx="487363" cy="487363"/>
          </a:xfrm>
          <a:prstGeom prst="rect">
            <a:avLst/>
          </a:prstGeom>
        </p:spPr>
      </p:pic>
    </p:spTree>
    <p:extLst>
      <p:ext uri="{BB962C8B-B14F-4D97-AF65-F5344CB8AC3E}">
        <p14:creationId xmlns:p14="http://schemas.microsoft.com/office/powerpoint/2010/main" val="199864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6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B394-0943-8845-AD7D-7E579A2EA702}"/>
              </a:ext>
            </a:extLst>
          </p:cNvPr>
          <p:cNvSpPr>
            <a:spLocks noGrp="1"/>
          </p:cNvSpPr>
          <p:nvPr>
            <p:ph type="title"/>
          </p:nvPr>
        </p:nvSpPr>
        <p:spPr/>
        <p:txBody>
          <a:bodyPr/>
          <a:lstStyle/>
          <a:p>
            <a:r>
              <a:rPr lang="en-US" dirty="0"/>
              <a:t>Kawartha lakes &amp; Haliburton mental health crisis resources</a:t>
            </a:r>
          </a:p>
        </p:txBody>
      </p:sp>
      <p:sp>
        <p:nvSpPr>
          <p:cNvPr id="3" name="TextBox 2">
            <a:extLst>
              <a:ext uri="{FF2B5EF4-FFF2-40B4-BE49-F238E27FC236}">
                <a16:creationId xmlns:a16="http://schemas.microsoft.com/office/drawing/2014/main" id="{9E9B3494-CBA7-B047-802E-F42C1686A5B0}"/>
              </a:ext>
            </a:extLst>
          </p:cNvPr>
          <p:cNvSpPr txBox="1"/>
          <p:nvPr/>
        </p:nvSpPr>
        <p:spPr>
          <a:xfrm>
            <a:off x="2231136" y="2487573"/>
            <a:ext cx="8448366" cy="4370427"/>
          </a:xfrm>
          <a:prstGeom prst="rect">
            <a:avLst/>
          </a:prstGeom>
          <a:noFill/>
        </p:spPr>
        <p:txBody>
          <a:bodyPr wrap="square" rtlCol="0">
            <a:spAutoFit/>
          </a:bodyPr>
          <a:lstStyle/>
          <a:p>
            <a:pPr marL="742950" lvl="1" indent="-285750">
              <a:buFont typeface="Wingdings" pitchFamily="2" charset="2"/>
              <a:buChar char="Ø"/>
            </a:pPr>
            <a:r>
              <a:rPr lang="en-CA" sz="2000" b="1" dirty="0">
                <a:solidFill>
                  <a:srgbClr val="BE650D"/>
                </a:solidFill>
              </a:rPr>
              <a:t>Telehealth: </a:t>
            </a:r>
            <a:r>
              <a:rPr lang="en-CA" sz="2000" dirty="0"/>
              <a:t>1-866-797-0000</a:t>
            </a:r>
          </a:p>
          <a:p>
            <a:pPr marL="742950" lvl="1" indent="-285750">
              <a:buFont typeface="Wingdings" pitchFamily="2" charset="2"/>
              <a:buChar char="Ø"/>
            </a:pPr>
            <a:r>
              <a:rPr lang="en-CA" sz="2000" b="1" dirty="0">
                <a:solidFill>
                  <a:srgbClr val="BE650D"/>
                </a:solidFill>
              </a:rPr>
              <a:t>Four County Crisis 24 hours: </a:t>
            </a:r>
            <a:r>
              <a:rPr lang="en-CA" sz="2000" dirty="0"/>
              <a:t>1-866-995-9933</a:t>
            </a:r>
          </a:p>
          <a:p>
            <a:pPr marL="742950" lvl="1" indent="-285750">
              <a:buFont typeface="Wingdings" pitchFamily="2" charset="2"/>
              <a:buChar char="Ø"/>
            </a:pPr>
            <a:r>
              <a:rPr lang="en-CA" sz="2000" b="1" dirty="0" err="1">
                <a:solidFill>
                  <a:srgbClr val="BE650D"/>
                </a:solidFill>
              </a:rPr>
              <a:t>Anishnaabe</a:t>
            </a:r>
            <a:r>
              <a:rPr lang="en-CA" sz="2000" b="1" dirty="0">
                <a:solidFill>
                  <a:srgbClr val="BE650D"/>
                </a:solidFill>
              </a:rPr>
              <a:t> </a:t>
            </a:r>
            <a:r>
              <a:rPr lang="en-CA" sz="2000" b="1" dirty="0" err="1">
                <a:solidFill>
                  <a:srgbClr val="BE650D"/>
                </a:solidFill>
              </a:rPr>
              <a:t>Kwewag</a:t>
            </a:r>
            <a:r>
              <a:rPr lang="en-CA" sz="2000" b="1" dirty="0">
                <a:solidFill>
                  <a:srgbClr val="BE650D"/>
                </a:solidFill>
              </a:rPr>
              <a:t> Gamin Crisis Line: </a:t>
            </a:r>
            <a:r>
              <a:rPr lang="en-CA" sz="2000" dirty="0"/>
              <a:t>1-800-388-5171 or 905-352-3708</a:t>
            </a:r>
          </a:p>
          <a:p>
            <a:pPr marL="742950" lvl="1" indent="-285750">
              <a:buFont typeface="Wingdings" pitchFamily="2" charset="2"/>
              <a:buChar char="Ø"/>
            </a:pPr>
            <a:r>
              <a:rPr lang="en-CA" sz="2000" b="1" dirty="0">
                <a:solidFill>
                  <a:srgbClr val="BE650D"/>
                </a:solidFill>
              </a:rPr>
              <a:t>Social services in your community: </a:t>
            </a:r>
            <a:r>
              <a:rPr lang="en-CA" sz="2000" dirty="0"/>
              <a:t>211</a:t>
            </a:r>
          </a:p>
          <a:p>
            <a:pPr marL="742950" lvl="1" indent="-285750">
              <a:buFont typeface="Wingdings" pitchFamily="2" charset="2"/>
              <a:buChar char="Ø"/>
            </a:pPr>
            <a:r>
              <a:rPr lang="en-CA" sz="2000" b="1" dirty="0">
                <a:solidFill>
                  <a:srgbClr val="BE650D"/>
                </a:solidFill>
              </a:rPr>
              <a:t>Canopy Support Services (APS):</a:t>
            </a:r>
            <a:r>
              <a:rPr lang="en-CA" sz="2000" b="1" dirty="0"/>
              <a:t> </a:t>
            </a:r>
            <a:r>
              <a:rPr lang="en-CA" sz="2000" dirty="0"/>
              <a:t>1-888-616-3456</a:t>
            </a:r>
          </a:p>
          <a:p>
            <a:pPr marL="742950" lvl="1" indent="-285750">
              <a:buFont typeface="Wingdings" pitchFamily="2" charset="2"/>
              <a:buChar char="Ø"/>
            </a:pPr>
            <a:r>
              <a:rPr lang="en-CA" sz="2000" b="1" dirty="0">
                <a:solidFill>
                  <a:srgbClr val="BE650D"/>
                </a:solidFill>
              </a:rPr>
              <a:t>Kawartha Haliburton Victim Services: </a:t>
            </a:r>
            <a:r>
              <a:rPr lang="en-CA" sz="2000" dirty="0"/>
              <a:t>1-800-574-4401</a:t>
            </a:r>
          </a:p>
          <a:p>
            <a:pPr marL="742950" lvl="1" indent="-285750">
              <a:buFont typeface="Wingdings" pitchFamily="2" charset="2"/>
              <a:buChar char="Ø"/>
            </a:pPr>
            <a:r>
              <a:rPr lang="en-CA" sz="2000" b="1" dirty="0">
                <a:solidFill>
                  <a:srgbClr val="BE650D"/>
                </a:solidFill>
              </a:rPr>
              <a:t>Development Services of Ontario: </a:t>
            </a:r>
            <a:r>
              <a:rPr lang="en-CA" sz="2000" dirty="0"/>
              <a:t>1-877-376-4674 ext. 212</a:t>
            </a:r>
          </a:p>
          <a:p>
            <a:pPr marL="742950" lvl="1" indent="-285750">
              <a:buFont typeface="Wingdings" pitchFamily="2" charset="2"/>
              <a:buChar char="Ø"/>
            </a:pPr>
            <a:r>
              <a:rPr lang="en-CA" sz="2000" b="1" dirty="0">
                <a:solidFill>
                  <a:srgbClr val="BE650D"/>
                </a:solidFill>
              </a:rPr>
              <a:t>Kawartha Sexual Assault Centre: </a:t>
            </a:r>
            <a:r>
              <a:rPr lang="en-CA" sz="2000" dirty="0"/>
              <a:t>1-866-298-7778</a:t>
            </a:r>
          </a:p>
          <a:p>
            <a:pPr marL="742950" lvl="1" indent="-285750">
              <a:buFont typeface="Wingdings" pitchFamily="2" charset="2"/>
              <a:buChar char="Ø"/>
            </a:pPr>
            <a:r>
              <a:rPr lang="en-CA" sz="2000" b="1" dirty="0">
                <a:solidFill>
                  <a:srgbClr val="BE650D"/>
                </a:solidFill>
              </a:rPr>
              <a:t>RMH Mental Health Intake: </a:t>
            </a:r>
            <a:r>
              <a:rPr lang="en-CA" sz="2000" dirty="0"/>
              <a:t>705-328-6064</a:t>
            </a:r>
          </a:p>
          <a:p>
            <a:pPr marL="742950" lvl="1" indent="-285750">
              <a:buFont typeface="Wingdings" pitchFamily="2" charset="2"/>
              <a:buChar char="Ø"/>
            </a:pPr>
            <a:r>
              <a:rPr lang="en-CA" sz="2000" b="1" dirty="0">
                <a:solidFill>
                  <a:srgbClr val="BE650D"/>
                </a:solidFill>
              </a:rPr>
              <a:t>John Howard Society: </a:t>
            </a:r>
            <a:r>
              <a:rPr lang="en-CA" sz="2000" dirty="0"/>
              <a:t>705-328-0472</a:t>
            </a:r>
          </a:p>
          <a:p>
            <a:pPr marL="742950" lvl="1" indent="-285750">
              <a:buFont typeface="Wingdings" pitchFamily="2" charset="2"/>
              <a:buChar char="Ø"/>
            </a:pPr>
            <a:r>
              <a:rPr lang="en-CA" sz="2000" b="1" dirty="0">
                <a:solidFill>
                  <a:srgbClr val="BE650D"/>
                </a:solidFill>
              </a:rPr>
              <a:t>Women’s Resources of Kawartha Lakes: </a:t>
            </a:r>
            <a:r>
              <a:rPr lang="en-CA" sz="2000" dirty="0"/>
              <a:t>705-878-5938</a:t>
            </a:r>
          </a:p>
          <a:p>
            <a:pPr marL="742950" lvl="1" indent="-285750">
              <a:buFont typeface="Wingdings" pitchFamily="2" charset="2"/>
              <a:buChar char="Ø"/>
            </a:pPr>
            <a:r>
              <a:rPr lang="en-CA" sz="2000" b="1" dirty="0">
                <a:solidFill>
                  <a:srgbClr val="BE650D"/>
                </a:solidFill>
              </a:rPr>
              <a:t>YWCA Peterborough Haliburton: </a:t>
            </a:r>
            <a:r>
              <a:rPr lang="en-CA" sz="2000" dirty="0"/>
              <a:t>1-800-461-7656</a:t>
            </a:r>
          </a:p>
          <a:p>
            <a:endParaRPr lang="en-US" dirty="0"/>
          </a:p>
        </p:txBody>
      </p:sp>
      <p:pic>
        <p:nvPicPr>
          <p:cNvPr id="4" name="Recorded Sound">
            <a:hlinkClick r:id="" action="ppaction://media"/>
            <a:extLst>
              <a:ext uri="{FF2B5EF4-FFF2-40B4-BE49-F238E27FC236}">
                <a16:creationId xmlns:a16="http://schemas.microsoft.com/office/drawing/2014/main" id="{61370C40-6012-8FE9-6AE8-C444DD3C48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98225" y="6080125"/>
            <a:ext cx="487363" cy="487363"/>
          </a:xfrm>
          <a:prstGeom prst="rect">
            <a:avLst/>
          </a:prstGeom>
        </p:spPr>
      </p:pic>
    </p:spTree>
    <p:extLst>
      <p:ext uri="{BB962C8B-B14F-4D97-AF65-F5344CB8AC3E}">
        <p14:creationId xmlns:p14="http://schemas.microsoft.com/office/powerpoint/2010/main" val="388999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5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B394-0943-8845-AD7D-7E579A2EA702}"/>
              </a:ext>
            </a:extLst>
          </p:cNvPr>
          <p:cNvSpPr>
            <a:spLocks noGrp="1"/>
          </p:cNvSpPr>
          <p:nvPr>
            <p:ph type="title"/>
          </p:nvPr>
        </p:nvSpPr>
        <p:spPr/>
        <p:txBody>
          <a:bodyPr/>
          <a:lstStyle/>
          <a:p>
            <a:r>
              <a:rPr lang="en-US" dirty="0"/>
              <a:t>Finding the right counsellor</a:t>
            </a:r>
          </a:p>
        </p:txBody>
      </p:sp>
      <p:sp>
        <p:nvSpPr>
          <p:cNvPr id="3" name="TextBox 2">
            <a:extLst>
              <a:ext uri="{FF2B5EF4-FFF2-40B4-BE49-F238E27FC236}">
                <a16:creationId xmlns:a16="http://schemas.microsoft.com/office/drawing/2014/main" id="{737E9BE4-97EF-F149-8DC4-1ACB32C7FDC1}"/>
              </a:ext>
            </a:extLst>
          </p:cNvPr>
          <p:cNvSpPr txBox="1"/>
          <p:nvPr/>
        </p:nvSpPr>
        <p:spPr>
          <a:xfrm>
            <a:off x="2426642" y="2542263"/>
            <a:ext cx="7338716" cy="3108543"/>
          </a:xfrm>
          <a:prstGeom prst="rect">
            <a:avLst/>
          </a:prstGeom>
          <a:noFill/>
        </p:spPr>
        <p:txBody>
          <a:bodyPr wrap="square" rtlCol="0">
            <a:spAutoFit/>
          </a:bodyPr>
          <a:lstStyle/>
          <a:p>
            <a:pPr marL="342900" indent="-342900">
              <a:buFont typeface="+mj-lt"/>
              <a:buAutoNum type="arabicPeriod"/>
            </a:pPr>
            <a:r>
              <a:rPr lang="en-CA" sz="2000" b="1" dirty="0">
                <a:solidFill>
                  <a:srgbClr val="002060"/>
                </a:solidFill>
              </a:rPr>
              <a:t>Connect with your healthcare provider </a:t>
            </a:r>
          </a:p>
          <a:p>
            <a:pPr marL="342900" indent="-342900">
              <a:buFont typeface="+mj-lt"/>
              <a:buAutoNum type="arabicPeriod"/>
            </a:pPr>
            <a:endParaRPr lang="en-CA" sz="2000" b="1" dirty="0"/>
          </a:p>
          <a:p>
            <a:pPr marL="342900" indent="-342900">
              <a:buFont typeface="+mj-lt"/>
              <a:buAutoNum type="arabicPeriod"/>
            </a:pPr>
            <a:r>
              <a:rPr lang="en-CA" sz="2000" b="1" dirty="0">
                <a:solidFill>
                  <a:srgbClr val="002060"/>
                </a:solidFill>
              </a:rPr>
              <a:t>Speak with your employer to inquire about benefits &amp; EAP’s</a:t>
            </a:r>
          </a:p>
          <a:p>
            <a:pPr marL="342900" indent="-342900">
              <a:buFont typeface="+mj-lt"/>
              <a:buAutoNum type="arabicPeriod"/>
            </a:pPr>
            <a:endParaRPr lang="en-CA" sz="2000" b="1" dirty="0"/>
          </a:p>
          <a:p>
            <a:pPr marL="342900" indent="-342900">
              <a:buFont typeface="+mj-lt"/>
              <a:buAutoNum type="arabicPeriod"/>
            </a:pPr>
            <a:r>
              <a:rPr lang="en-CA" sz="2000" b="1" dirty="0">
                <a:solidFill>
                  <a:srgbClr val="002060"/>
                </a:solidFill>
              </a:rPr>
              <a:t>Psychology Today</a:t>
            </a:r>
            <a:r>
              <a:rPr lang="en-CA" sz="2000" dirty="0">
                <a:solidFill>
                  <a:srgbClr val="002060"/>
                </a:solidFill>
              </a:rPr>
              <a:t>- </a:t>
            </a:r>
            <a:r>
              <a:rPr lang="en-CA" sz="2000" dirty="0"/>
              <a:t>connects you to counsellors based on location and needs has filters and has good articles and preferences- cost, sexuality, faith, gender, </a:t>
            </a:r>
            <a:r>
              <a:rPr lang="en-CA" sz="2000" dirty="0" err="1"/>
              <a:t>etc</a:t>
            </a:r>
            <a:endParaRPr lang="en-CA" dirty="0"/>
          </a:p>
          <a:p>
            <a:endParaRPr lang="en-CA" dirty="0"/>
          </a:p>
          <a:p>
            <a:endParaRPr lang="en-US" dirty="0"/>
          </a:p>
        </p:txBody>
      </p:sp>
      <p:pic>
        <p:nvPicPr>
          <p:cNvPr id="4" name="Recorded Sound">
            <a:hlinkClick r:id="" action="ppaction://media"/>
            <a:extLst>
              <a:ext uri="{FF2B5EF4-FFF2-40B4-BE49-F238E27FC236}">
                <a16:creationId xmlns:a16="http://schemas.microsoft.com/office/drawing/2014/main" id="{9B59181E-99E1-F4F8-46EA-B0E95F2673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82325" y="5991225"/>
            <a:ext cx="487363" cy="487363"/>
          </a:xfrm>
          <a:prstGeom prst="rect">
            <a:avLst/>
          </a:prstGeom>
        </p:spPr>
      </p:pic>
    </p:spTree>
    <p:extLst>
      <p:ext uri="{BB962C8B-B14F-4D97-AF65-F5344CB8AC3E}">
        <p14:creationId xmlns:p14="http://schemas.microsoft.com/office/powerpoint/2010/main" val="208682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3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B394-0943-8845-AD7D-7E579A2EA702}"/>
              </a:ext>
            </a:extLst>
          </p:cNvPr>
          <p:cNvSpPr>
            <a:spLocks noGrp="1"/>
          </p:cNvSpPr>
          <p:nvPr>
            <p:ph type="title"/>
          </p:nvPr>
        </p:nvSpPr>
        <p:spPr>
          <a:xfrm>
            <a:off x="2217488" y="295951"/>
            <a:ext cx="7729728" cy="1188720"/>
          </a:xfrm>
        </p:spPr>
        <p:txBody>
          <a:bodyPr/>
          <a:lstStyle/>
          <a:p>
            <a:r>
              <a:rPr lang="en-US" dirty="0"/>
              <a:t>Advice from other educators in your community</a:t>
            </a:r>
          </a:p>
        </p:txBody>
      </p:sp>
      <p:sp>
        <p:nvSpPr>
          <p:cNvPr id="3" name="TextBox 2">
            <a:extLst>
              <a:ext uri="{FF2B5EF4-FFF2-40B4-BE49-F238E27FC236}">
                <a16:creationId xmlns:a16="http://schemas.microsoft.com/office/drawing/2014/main" id="{7AE4DD00-B23A-3D40-B31C-A3690A9F8C91}"/>
              </a:ext>
            </a:extLst>
          </p:cNvPr>
          <p:cNvSpPr txBox="1"/>
          <p:nvPr/>
        </p:nvSpPr>
        <p:spPr>
          <a:xfrm>
            <a:off x="746077" y="1637731"/>
            <a:ext cx="10672549" cy="4801314"/>
          </a:xfrm>
          <a:prstGeom prst="rect">
            <a:avLst/>
          </a:prstGeom>
          <a:noFill/>
        </p:spPr>
        <p:txBody>
          <a:bodyPr wrap="square" rtlCol="0">
            <a:spAutoFit/>
          </a:bodyPr>
          <a:lstStyle/>
          <a:p>
            <a:pPr algn="ctr"/>
            <a:r>
              <a:rPr lang="en-US" dirty="0">
                <a:solidFill>
                  <a:srgbClr val="002060"/>
                </a:solidFill>
              </a:rPr>
              <a:t>“Focus on positives and be solution focused”</a:t>
            </a:r>
          </a:p>
          <a:p>
            <a:pPr algn="ctr"/>
            <a:r>
              <a:rPr lang="en-US" dirty="0">
                <a:solidFill>
                  <a:schemeClr val="accent3"/>
                </a:solidFill>
              </a:rPr>
              <a:t>“Find someone that you can trust, can confide in and rant to when needed”</a:t>
            </a:r>
          </a:p>
          <a:p>
            <a:pPr algn="ctr"/>
            <a:r>
              <a:rPr lang="en-US" dirty="0">
                <a:solidFill>
                  <a:srgbClr val="002060"/>
                </a:solidFill>
              </a:rPr>
              <a:t>“Plan and engage in activities that you enjoy so that you can really turn your brain off from work”</a:t>
            </a:r>
          </a:p>
          <a:p>
            <a:pPr algn="ctr"/>
            <a:r>
              <a:rPr lang="en-US" dirty="0">
                <a:solidFill>
                  <a:schemeClr val="accent3"/>
                </a:solidFill>
              </a:rPr>
              <a:t>“Take time for yourself to disconnect from work… Take ALL of your vacation time”</a:t>
            </a:r>
          </a:p>
          <a:p>
            <a:pPr algn="ctr"/>
            <a:r>
              <a:rPr lang="en-US" dirty="0">
                <a:solidFill>
                  <a:srgbClr val="002060"/>
                </a:solidFill>
              </a:rPr>
              <a:t>“Reach out for support, don’t deal with it alone”</a:t>
            </a:r>
          </a:p>
          <a:p>
            <a:pPr algn="ctr"/>
            <a:r>
              <a:rPr lang="en-US" dirty="0">
                <a:solidFill>
                  <a:schemeClr val="accent3"/>
                </a:solidFill>
              </a:rPr>
              <a:t>“Slow down, advocate for yourself, work as a team, discuss and problem solve concerns, make time for yourself”</a:t>
            </a:r>
          </a:p>
          <a:p>
            <a:pPr algn="ctr"/>
            <a:r>
              <a:rPr lang="en-US" dirty="0">
                <a:solidFill>
                  <a:srgbClr val="002060"/>
                </a:solidFill>
              </a:rPr>
              <a:t>“Remember to breathe”</a:t>
            </a:r>
          </a:p>
          <a:p>
            <a:pPr algn="ctr"/>
            <a:r>
              <a:rPr lang="en-US" dirty="0">
                <a:solidFill>
                  <a:schemeClr val="accent3"/>
                </a:solidFill>
              </a:rPr>
              <a:t>“You are not alone! In order to take care of others we need to take care of ourselves first!”</a:t>
            </a:r>
          </a:p>
          <a:p>
            <a:pPr algn="ctr"/>
            <a:r>
              <a:rPr lang="en-US" dirty="0">
                <a:solidFill>
                  <a:srgbClr val="002060"/>
                </a:solidFill>
              </a:rPr>
              <a:t>“Learn to </a:t>
            </a:r>
            <a:r>
              <a:rPr lang="en-US" dirty="0" err="1">
                <a:solidFill>
                  <a:srgbClr val="002060"/>
                </a:solidFill>
              </a:rPr>
              <a:t>prioritise</a:t>
            </a:r>
            <a:r>
              <a:rPr lang="en-US" dirty="0">
                <a:solidFill>
                  <a:srgbClr val="002060"/>
                </a:solidFill>
              </a:rPr>
              <a:t> your needs and find the joy in your day”</a:t>
            </a:r>
          </a:p>
          <a:p>
            <a:pPr algn="ctr"/>
            <a:r>
              <a:rPr lang="en-US" dirty="0">
                <a:solidFill>
                  <a:schemeClr val="accent3"/>
                </a:solidFill>
              </a:rPr>
              <a:t>“Take deep breaths, keep on singing keep on dancing”</a:t>
            </a:r>
          </a:p>
          <a:p>
            <a:pPr algn="ctr"/>
            <a:r>
              <a:rPr lang="en-US" dirty="0">
                <a:solidFill>
                  <a:srgbClr val="002060"/>
                </a:solidFill>
              </a:rPr>
              <a:t>“Find your balance”</a:t>
            </a:r>
          </a:p>
          <a:p>
            <a:pPr algn="ctr"/>
            <a:r>
              <a:rPr lang="en-US" dirty="0">
                <a:solidFill>
                  <a:schemeClr val="accent3"/>
                </a:solidFill>
              </a:rPr>
              <a:t>“Don’t take on too much and take things one thing at a time. If you need a day off take it”</a:t>
            </a:r>
          </a:p>
          <a:p>
            <a:pPr algn="ctr"/>
            <a:r>
              <a:rPr lang="en-US" dirty="0">
                <a:solidFill>
                  <a:srgbClr val="002060"/>
                </a:solidFill>
              </a:rPr>
              <a:t>“take the time to recharge”</a:t>
            </a:r>
          </a:p>
          <a:p>
            <a:pPr algn="ctr"/>
            <a:r>
              <a:rPr lang="en-US" dirty="0">
                <a:solidFill>
                  <a:schemeClr val="accent3"/>
                </a:solidFill>
              </a:rPr>
              <a:t>“Be kind to yourself… it’s ok to ask for help”</a:t>
            </a:r>
          </a:p>
          <a:p>
            <a:pPr algn="ctr"/>
            <a:r>
              <a:rPr lang="en-US" dirty="0">
                <a:solidFill>
                  <a:srgbClr val="002060"/>
                </a:solidFill>
              </a:rPr>
              <a:t>“Wake up each morning knowing it’s going to be a successful day.  Work hard play harder”</a:t>
            </a:r>
          </a:p>
          <a:p>
            <a:pPr algn="ctr"/>
            <a:r>
              <a:rPr lang="en-US" dirty="0">
                <a:solidFill>
                  <a:schemeClr val="accent3"/>
                </a:solidFill>
              </a:rPr>
              <a:t>“Remember why you started in this field. Remember the children who we are supporting”</a:t>
            </a:r>
          </a:p>
          <a:p>
            <a:pPr algn="ctr"/>
            <a:r>
              <a:rPr lang="en-US" dirty="0">
                <a:solidFill>
                  <a:srgbClr val="002060"/>
                </a:solidFill>
              </a:rPr>
              <a:t>“Look for the good in every single person you meet”</a:t>
            </a:r>
          </a:p>
        </p:txBody>
      </p:sp>
      <p:pic>
        <p:nvPicPr>
          <p:cNvPr id="4" name="Recorded Sound">
            <a:hlinkClick r:id="" action="ppaction://media"/>
            <a:extLst>
              <a:ext uri="{FF2B5EF4-FFF2-40B4-BE49-F238E27FC236}">
                <a16:creationId xmlns:a16="http://schemas.microsoft.com/office/drawing/2014/main" id="{D6A8B7B9-8AE9-3EF5-0A0E-9A86DD6230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4944" y="5964382"/>
            <a:ext cx="487363" cy="487363"/>
          </a:xfrm>
          <a:prstGeom prst="rect">
            <a:avLst/>
          </a:prstGeom>
        </p:spPr>
      </p:pic>
    </p:spTree>
    <p:extLst>
      <p:ext uri="{BB962C8B-B14F-4D97-AF65-F5344CB8AC3E}">
        <p14:creationId xmlns:p14="http://schemas.microsoft.com/office/powerpoint/2010/main" val="383925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FE54-13AD-AA4A-8869-CB190DA7BDA9}"/>
              </a:ext>
            </a:extLst>
          </p:cNvPr>
          <p:cNvSpPr>
            <a:spLocks noGrp="1"/>
          </p:cNvSpPr>
          <p:nvPr>
            <p:ph type="title"/>
          </p:nvPr>
        </p:nvSpPr>
        <p:spPr/>
        <p:txBody>
          <a:bodyPr/>
          <a:lstStyle/>
          <a:p>
            <a:r>
              <a:rPr lang="en-US" dirty="0"/>
              <a:t>Activity!</a:t>
            </a:r>
          </a:p>
        </p:txBody>
      </p:sp>
      <p:sp>
        <p:nvSpPr>
          <p:cNvPr id="3" name="TextBox 2">
            <a:extLst>
              <a:ext uri="{FF2B5EF4-FFF2-40B4-BE49-F238E27FC236}">
                <a16:creationId xmlns:a16="http://schemas.microsoft.com/office/drawing/2014/main" id="{B3AE4AEF-1341-D644-93F1-5E283C0516A8}"/>
              </a:ext>
            </a:extLst>
          </p:cNvPr>
          <p:cNvSpPr txBox="1"/>
          <p:nvPr/>
        </p:nvSpPr>
        <p:spPr>
          <a:xfrm>
            <a:off x="1223888" y="2855741"/>
            <a:ext cx="10686757" cy="1785104"/>
          </a:xfrm>
          <a:prstGeom prst="rect">
            <a:avLst/>
          </a:prstGeom>
          <a:noFill/>
        </p:spPr>
        <p:txBody>
          <a:bodyPr wrap="square" rtlCol="0">
            <a:spAutoFit/>
          </a:bodyPr>
          <a:lstStyle/>
          <a:p>
            <a:r>
              <a:rPr lang="en-US" sz="2200" b="1" dirty="0">
                <a:solidFill>
                  <a:srgbClr val="002060"/>
                </a:solidFill>
              </a:rPr>
              <a:t>Lets access some resources!</a:t>
            </a:r>
          </a:p>
          <a:p>
            <a:endParaRPr lang="en-US" sz="2200" dirty="0"/>
          </a:p>
          <a:p>
            <a:r>
              <a:rPr lang="en-US" sz="2200" dirty="0"/>
              <a:t>	What resources would you be interested in learning more about tonight?</a:t>
            </a:r>
          </a:p>
          <a:p>
            <a:r>
              <a:rPr lang="en-US" sz="2200" dirty="0"/>
              <a:t>	</a:t>
            </a:r>
          </a:p>
          <a:p>
            <a:r>
              <a:rPr lang="en-US" sz="2200" dirty="0"/>
              <a:t>	Are there any resources that you didn’t like or think would be irrelevant to this project?</a:t>
            </a:r>
          </a:p>
        </p:txBody>
      </p:sp>
    </p:spTree>
    <p:extLst>
      <p:ext uri="{BB962C8B-B14F-4D97-AF65-F5344CB8AC3E}">
        <p14:creationId xmlns:p14="http://schemas.microsoft.com/office/powerpoint/2010/main" val="366859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FE54-13AD-AA4A-8869-CB190DA7BDA9}"/>
              </a:ext>
            </a:extLst>
          </p:cNvPr>
          <p:cNvSpPr>
            <a:spLocks noGrp="1"/>
          </p:cNvSpPr>
          <p:nvPr>
            <p:ph type="title"/>
          </p:nvPr>
        </p:nvSpPr>
        <p:spPr/>
        <p:txBody>
          <a:bodyPr/>
          <a:lstStyle/>
          <a:p>
            <a:r>
              <a:rPr lang="en-US" dirty="0"/>
              <a:t>Your feedback is appreciated</a:t>
            </a:r>
          </a:p>
        </p:txBody>
      </p:sp>
      <p:sp>
        <p:nvSpPr>
          <p:cNvPr id="3" name="TextBox 2">
            <a:extLst>
              <a:ext uri="{FF2B5EF4-FFF2-40B4-BE49-F238E27FC236}">
                <a16:creationId xmlns:a16="http://schemas.microsoft.com/office/drawing/2014/main" id="{B3AE4AEF-1341-D644-93F1-5E283C0516A8}"/>
              </a:ext>
            </a:extLst>
          </p:cNvPr>
          <p:cNvSpPr txBox="1"/>
          <p:nvPr/>
        </p:nvSpPr>
        <p:spPr>
          <a:xfrm>
            <a:off x="3484008" y="2721283"/>
            <a:ext cx="6643403" cy="1689245"/>
          </a:xfrm>
          <a:prstGeom prst="rect">
            <a:avLst/>
          </a:prstGeom>
          <a:noFill/>
        </p:spPr>
        <p:txBody>
          <a:bodyPr wrap="square" rtlCol="0">
            <a:spAutoFit/>
          </a:bodyPr>
          <a:lstStyle/>
          <a:p>
            <a:pPr marL="457200" indent="-457200">
              <a:lnSpc>
                <a:spcPct val="150000"/>
              </a:lnSpc>
              <a:buFont typeface="+mj-lt"/>
              <a:buAutoNum type="arabicPeriod"/>
            </a:pPr>
            <a:r>
              <a:rPr lang="en-US" sz="2400" dirty="0">
                <a:solidFill>
                  <a:srgbClr val="002060"/>
                </a:solidFill>
              </a:rPr>
              <a:t>What are some areas of strength?</a:t>
            </a:r>
          </a:p>
          <a:p>
            <a:pPr marL="457200" indent="-457200">
              <a:lnSpc>
                <a:spcPct val="150000"/>
              </a:lnSpc>
              <a:buFont typeface="+mj-lt"/>
              <a:buAutoNum type="arabicPeriod"/>
            </a:pPr>
            <a:r>
              <a:rPr lang="en-US" sz="2400" dirty="0">
                <a:solidFill>
                  <a:srgbClr val="002060"/>
                </a:solidFill>
              </a:rPr>
              <a:t>What are some areas of improvement?</a:t>
            </a:r>
          </a:p>
          <a:p>
            <a:pPr marL="457200" indent="-457200">
              <a:lnSpc>
                <a:spcPct val="150000"/>
              </a:lnSpc>
              <a:buFont typeface="+mj-lt"/>
              <a:buAutoNum type="arabicPeriod"/>
            </a:pPr>
            <a:r>
              <a:rPr lang="en-US" sz="2400" dirty="0">
                <a:solidFill>
                  <a:srgbClr val="002060"/>
                </a:solidFill>
              </a:rPr>
              <a:t>Do you have any additional comments?</a:t>
            </a:r>
          </a:p>
        </p:txBody>
      </p:sp>
      <p:pic>
        <p:nvPicPr>
          <p:cNvPr id="4" name="Picture 3">
            <a:extLst>
              <a:ext uri="{FF2B5EF4-FFF2-40B4-BE49-F238E27FC236}">
                <a16:creationId xmlns:a16="http://schemas.microsoft.com/office/drawing/2014/main" id="{74FF0D45-C1D3-014F-A2BE-55A4BC622469}"/>
              </a:ext>
            </a:extLst>
          </p:cNvPr>
          <p:cNvPicPr>
            <a:picLocks noChangeAspect="1"/>
          </p:cNvPicPr>
          <p:nvPr/>
        </p:nvPicPr>
        <p:blipFill>
          <a:blip r:embed="rId3"/>
          <a:stretch>
            <a:fillRect/>
          </a:stretch>
        </p:blipFill>
        <p:spPr>
          <a:xfrm>
            <a:off x="4387850" y="4978400"/>
            <a:ext cx="3416300" cy="1879600"/>
          </a:xfrm>
          <a:prstGeom prst="rect">
            <a:avLst/>
          </a:prstGeom>
        </p:spPr>
      </p:pic>
    </p:spTree>
    <p:extLst>
      <p:ext uri="{BB962C8B-B14F-4D97-AF65-F5344CB8AC3E}">
        <p14:creationId xmlns:p14="http://schemas.microsoft.com/office/powerpoint/2010/main" val="2364772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FE54-13AD-AA4A-8869-CB190DA7BDA9}"/>
              </a:ext>
            </a:extLst>
          </p:cNvPr>
          <p:cNvSpPr>
            <a:spLocks noGrp="1"/>
          </p:cNvSpPr>
          <p:nvPr>
            <p:ph type="title"/>
          </p:nvPr>
        </p:nvSpPr>
        <p:spPr/>
        <p:txBody>
          <a:bodyPr/>
          <a:lstStyle/>
          <a:p>
            <a:r>
              <a:rPr lang="en-US" dirty="0"/>
              <a:t>references</a:t>
            </a:r>
          </a:p>
        </p:txBody>
      </p:sp>
      <p:sp>
        <p:nvSpPr>
          <p:cNvPr id="3" name="TextBox 2">
            <a:extLst>
              <a:ext uri="{FF2B5EF4-FFF2-40B4-BE49-F238E27FC236}">
                <a16:creationId xmlns:a16="http://schemas.microsoft.com/office/drawing/2014/main" id="{F4432441-7FD6-9443-8D98-5A37BAB44ECD}"/>
              </a:ext>
            </a:extLst>
          </p:cNvPr>
          <p:cNvSpPr txBox="1"/>
          <p:nvPr/>
        </p:nvSpPr>
        <p:spPr>
          <a:xfrm>
            <a:off x="1069675" y="2553419"/>
            <a:ext cx="10403457" cy="3693319"/>
          </a:xfrm>
          <a:prstGeom prst="rect">
            <a:avLst/>
          </a:prstGeom>
          <a:noFill/>
        </p:spPr>
        <p:txBody>
          <a:bodyPr wrap="square" rtlCol="0">
            <a:spAutoFit/>
          </a:bodyPr>
          <a:lstStyle/>
          <a:p>
            <a:r>
              <a:rPr lang="en-CA" dirty="0"/>
              <a:t>Gupta, N. D., &amp; Simonsen, M. (2017). Non-cognitive child outcomes and universal high quality child care. </a:t>
            </a:r>
            <a:r>
              <a:rPr lang="en-CA" i="1" dirty="0"/>
              <a:t>Canadian Journal of Economics/Revue Canadienne </a:t>
            </a:r>
            <a:r>
              <a:rPr lang="en-CA" i="1" dirty="0" err="1"/>
              <a:t>D'économique</a:t>
            </a:r>
            <a:r>
              <a:rPr lang="en-CA" i="1" dirty="0"/>
              <a:t>, 50</a:t>
            </a:r>
            <a:r>
              <a:rPr lang="en-CA" dirty="0"/>
              <a:t>(2), 653-680. </a:t>
            </a:r>
            <a:r>
              <a:rPr lang="en-CA" u="sng" dirty="0">
                <a:hlinkClick r:id="rId2"/>
              </a:rPr>
              <a:t>https://doi.org/10.1177/0829573516685017</a:t>
            </a:r>
            <a:endParaRPr lang="en-CA" dirty="0"/>
          </a:p>
          <a:p>
            <a:r>
              <a:rPr lang="en-CA" dirty="0"/>
              <a:t>Irvine, S., </a:t>
            </a:r>
            <a:r>
              <a:rPr lang="en-CA" dirty="0" err="1"/>
              <a:t>Sumsion</a:t>
            </a:r>
            <a:r>
              <a:rPr lang="en-CA" dirty="0"/>
              <a:t>, J., Lunn, J., &amp; Thorpe, K. (2016, June 22). One in five early childhood educators plan to leave the profession. </a:t>
            </a:r>
            <a:r>
              <a:rPr lang="en-CA" i="1" dirty="0"/>
              <a:t>Childcare Canada</a:t>
            </a:r>
            <a:r>
              <a:rPr lang="en-CA" dirty="0"/>
              <a:t>. </a:t>
            </a:r>
            <a:r>
              <a:rPr lang="en-CA" u="sng" dirty="0">
                <a:hlinkClick r:id="rId3"/>
              </a:rPr>
              <a:t>https://childcarecanada.org/documents/child-care-news/16/06/one-five-early-childhood-educators-plan-leave-profession</a:t>
            </a:r>
            <a:endParaRPr lang="en-CA" u="sng" dirty="0"/>
          </a:p>
          <a:p>
            <a:r>
              <a:rPr lang="en-CA" dirty="0"/>
              <a:t>Mayo Clinic. (2021, June 5). Job burnout: How to spot it and take action. </a:t>
            </a:r>
            <a:r>
              <a:rPr lang="en-CA" i="1" dirty="0"/>
              <a:t>Mayo Clinic</a:t>
            </a:r>
            <a:r>
              <a:rPr lang="en-CA" dirty="0"/>
              <a:t>. </a:t>
            </a:r>
            <a:r>
              <a:rPr lang="en-CA" dirty="0">
                <a:hlinkClick r:id="rId4"/>
              </a:rPr>
              <a:t>https://www.mayoclinic.org/healthy-lifestyle/adult-health/in-depth/burnout/art-20046642</a:t>
            </a:r>
            <a:endParaRPr lang="en-US" dirty="0"/>
          </a:p>
          <a:p>
            <a:r>
              <a:rPr lang="en-CA" dirty="0" err="1"/>
              <a:t>Modan</a:t>
            </a:r>
            <a:r>
              <a:rPr lang="en-CA" dirty="0"/>
              <a:t>, N. (2022, October 10). 45% of early childhood educators report high burnout, stress. </a:t>
            </a:r>
            <a:r>
              <a:rPr lang="en-CA" i="1" dirty="0"/>
              <a:t>K-12 Dive</a:t>
            </a:r>
            <a:r>
              <a:rPr lang="en-CA" dirty="0"/>
              <a:t>. </a:t>
            </a:r>
            <a:r>
              <a:rPr lang="en-CA" dirty="0">
                <a:hlinkClick r:id="rId5"/>
              </a:rPr>
              <a:t>https://www.k12dive.com/news/early-childhood-educators-experiencing-high-burnout-stress/633709/</a:t>
            </a:r>
            <a:endParaRPr lang="en-CA" dirty="0"/>
          </a:p>
          <a:p>
            <a:r>
              <a:rPr lang="en-CA" dirty="0" err="1"/>
              <a:t>Precker</a:t>
            </a:r>
            <a:r>
              <a:rPr lang="en-CA" dirty="0"/>
              <a:t>, M. (2022, October 12). </a:t>
            </a:r>
            <a:r>
              <a:rPr lang="en-CA" i="1" dirty="0"/>
              <a:t>How job burnout can hurt your health – and what to do about it</a:t>
            </a:r>
            <a:r>
              <a:rPr lang="en-CA" dirty="0"/>
              <a:t>. American Heart Association. </a:t>
            </a:r>
            <a:r>
              <a:rPr lang="en-CA" dirty="0">
                <a:hlinkClick r:id="rId6"/>
              </a:rPr>
              <a:t>https://www.heart.org/en/news/2022/10/12/how-job-burnout-can-hurt-your-health-and-what-to-do-about-it</a:t>
            </a:r>
            <a:endParaRPr lang="en-US" dirty="0"/>
          </a:p>
        </p:txBody>
      </p:sp>
    </p:spTree>
    <p:extLst>
      <p:ext uri="{BB962C8B-B14F-4D97-AF65-F5344CB8AC3E}">
        <p14:creationId xmlns:p14="http://schemas.microsoft.com/office/powerpoint/2010/main" val="325606981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{04CA7022-7E6E-2648-9EA3-7060108B8838}tf10001060</Template>
  <TotalTime>20170</TotalTime>
  <Words>2903</Words>
  <Application>Microsoft Office PowerPoint</Application>
  <PresentationFormat>Widescreen</PresentationFormat>
  <Paragraphs>219</Paragraphs>
  <Slides>23</Slides>
  <Notes>21</Notes>
  <HiddenSlides>0</HiddenSlides>
  <MMClips>20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Courier New</vt:lpstr>
      <vt:lpstr>Gill Sans MT</vt:lpstr>
      <vt:lpstr>Wingdings</vt:lpstr>
      <vt:lpstr>Parcel</vt:lpstr>
      <vt:lpstr>Health &amp; Wellness resources</vt:lpstr>
      <vt:lpstr>Overview of project</vt:lpstr>
      <vt:lpstr>Educators have complex Roles &amp; Responsibilities</vt:lpstr>
      <vt:lpstr>Impact of stress &amp; burnout</vt:lpstr>
      <vt:lpstr>Stages, Signs &amp; symptoms</vt:lpstr>
      <vt:lpstr>You are not alone!</vt:lpstr>
      <vt:lpstr>Well-being</vt:lpstr>
      <vt:lpstr>Well-being</vt:lpstr>
      <vt:lpstr>Well-being apps</vt:lpstr>
      <vt:lpstr>Belonging</vt:lpstr>
      <vt:lpstr>belonging</vt:lpstr>
      <vt:lpstr>PowerPoint Presentation</vt:lpstr>
      <vt:lpstr>PowerPoint Presentation</vt:lpstr>
      <vt:lpstr>PowerPoint Presentation</vt:lpstr>
      <vt:lpstr>Expressive activities</vt:lpstr>
      <vt:lpstr>Other resources</vt:lpstr>
      <vt:lpstr>Other (paid) resources</vt:lpstr>
      <vt:lpstr>Kawartha lakes &amp; Haliburton mental health crisis resources</vt:lpstr>
      <vt:lpstr>Finding the right counsellor</vt:lpstr>
      <vt:lpstr>Advice from other educators in your community</vt:lpstr>
      <vt:lpstr>Activity!</vt:lpstr>
      <vt:lpstr>Your feedback is appreciated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&amp; Wellness resources</dc:title>
  <dc:creator>Microsoft Office User</dc:creator>
  <cp:lastModifiedBy>Rebecca Kellett, RECE</cp:lastModifiedBy>
  <cp:revision>70</cp:revision>
  <dcterms:created xsi:type="dcterms:W3CDTF">2024-10-18T15:54:32Z</dcterms:created>
  <dcterms:modified xsi:type="dcterms:W3CDTF">2024-12-16T20:04:56Z</dcterms:modified>
</cp:coreProperties>
</file>